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753" r:id="rId2"/>
  </p:sldMasterIdLst>
  <p:notesMasterIdLst>
    <p:notesMasterId r:id="rId84"/>
  </p:notesMasterIdLst>
  <p:handoutMasterIdLst>
    <p:handoutMasterId r:id="rId85"/>
  </p:handoutMasterIdLst>
  <p:sldIdLst>
    <p:sldId id="1187" r:id="rId3"/>
    <p:sldId id="1749" r:id="rId4"/>
    <p:sldId id="1750" r:id="rId5"/>
    <p:sldId id="1691" r:id="rId6"/>
    <p:sldId id="1617" r:id="rId7"/>
    <p:sldId id="1618" r:id="rId8"/>
    <p:sldId id="1755" r:id="rId9"/>
    <p:sldId id="1756" r:id="rId10"/>
    <p:sldId id="1870" r:id="rId11"/>
    <p:sldId id="1634" r:id="rId12"/>
    <p:sldId id="1430" r:id="rId13"/>
    <p:sldId id="1557" r:id="rId14"/>
    <p:sldId id="1549" r:id="rId15"/>
    <p:sldId id="1516" r:id="rId16"/>
    <p:sldId id="1866" r:id="rId17"/>
    <p:sldId id="1105" r:id="rId18"/>
    <p:sldId id="1869" r:id="rId19"/>
    <p:sldId id="1757" r:id="rId20"/>
    <p:sldId id="1871" r:id="rId21"/>
    <p:sldId id="1875" r:id="rId22"/>
    <p:sldId id="1872" r:id="rId23"/>
    <p:sldId id="1878" r:id="rId24"/>
    <p:sldId id="1841" r:id="rId25"/>
    <p:sldId id="1008" r:id="rId26"/>
    <p:sldId id="1006" r:id="rId27"/>
    <p:sldId id="1010" r:id="rId28"/>
    <p:sldId id="1074" r:id="rId29"/>
    <p:sldId id="1012" r:id="rId30"/>
    <p:sldId id="1032" r:id="rId31"/>
    <p:sldId id="1033" r:id="rId32"/>
    <p:sldId id="1672" r:id="rId33"/>
    <p:sldId id="1843" r:id="rId34"/>
    <p:sldId id="1877" r:id="rId35"/>
    <p:sldId id="1278" r:id="rId36"/>
    <p:sldId id="1802" r:id="rId37"/>
    <p:sldId id="1832" r:id="rId38"/>
    <p:sldId id="1765" r:id="rId39"/>
    <p:sldId id="1661" r:id="rId40"/>
    <p:sldId id="1662" r:id="rId41"/>
    <p:sldId id="1034" r:id="rId42"/>
    <p:sldId id="1035" r:id="rId43"/>
    <p:sldId id="1848" r:id="rId44"/>
    <p:sldId id="1655" r:id="rId45"/>
    <p:sldId id="1784" r:id="rId46"/>
    <p:sldId id="1785" r:id="rId47"/>
    <p:sldId id="1873" r:id="rId48"/>
    <p:sldId id="1876" r:id="rId49"/>
    <p:sldId id="258" r:id="rId50"/>
    <p:sldId id="1858" r:id="rId51"/>
    <p:sldId id="1860" r:id="rId52"/>
    <p:sldId id="1772" r:id="rId53"/>
    <p:sldId id="1073" r:id="rId54"/>
    <p:sldId id="1758" r:id="rId55"/>
    <p:sldId id="1879" r:id="rId56"/>
    <p:sldId id="1070" r:id="rId57"/>
    <p:sldId id="992" r:id="rId58"/>
    <p:sldId id="1076" r:id="rId59"/>
    <p:sldId id="989" r:id="rId60"/>
    <p:sldId id="1077" r:id="rId61"/>
    <p:sldId id="993" r:id="rId62"/>
    <p:sldId id="1884" r:id="rId63"/>
    <p:sldId id="1885" r:id="rId64"/>
    <p:sldId id="1886" r:id="rId65"/>
    <p:sldId id="1883" r:id="rId66"/>
    <p:sldId id="1849" r:id="rId67"/>
    <p:sldId id="311" r:id="rId68"/>
    <p:sldId id="1692" r:id="rId69"/>
    <p:sldId id="1874" r:id="rId70"/>
    <p:sldId id="1862" r:id="rId71"/>
    <p:sldId id="1864" r:id="rId72"/>
    <p:sldId id="1863" r:id="rId73"/>
    <p:sldId id="1865" r:id="rId74"/>
    <p:sldId id="1867" r:id="rId75"/>
    <p:sldId id="297" r:id="rId76"/>
    <p:sldId id="1880" r:id="rId77"/>
    <p:sldId id="1043" r:id="rId78"/>
    <p:sldId id="1044" r:id="rId79"/>
    <p:sldId id="1042" r:id="rId80"/>
    <p:sldId id="1045" r:id="rId81"/>
    <p:sldId id="1881" r:id="rId82"/>
    <p:sldId id="1882" r:id="rId83"/>
  </p:sldIdLst>
  <p:sldSz cx="9144000" cy="6858000" type="screen4x3"/>
  <p:notesSz cx="7010400" cy="9296400"/>
  <p:defaultTextStyle>
    <a:defPPr>
      <a:defRPr lang="en-US"/>
    </a:defPPr>
    <a:lvl1pPr algn="ctr" rtl="0" fontAlgn="base">
      <a:lnSpc>
        <a:spcPct val="80000"/>
      </a:lnSpc>
      <a:spcBef>
        <a:spcPct val="20000"/>
      </a:spcBef>
      <a:spcAft>
        <a:spcPct val="0"/>
      </a:spcAft>
      <a:buClr>
        <a:schemeClr val="bg1"/>
      </a:buClr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1pPr>
    <a:lvl2pPr marL="457200" algn="ctr" rtl="0" fontAlgn="base">
      <a:lnSpc>
        <a:spcPct val="80000"/>
      </a:lnSpc>
      <a:spcBef>
        <a:spcPct val="20000"/>
      </a:spcBef>
      <a:spcAft>
        <a:spcPct val="0"/>
      </a:spcAft>
      <a:buClr>
        <a:schemeClr val="bg1"/>
      </a:buClr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2pPr>
    <a:lvl3pPr marL="914400" algn="ctr" rtl="0" fontAlgn="base">
      <a:lnSpc>
        <a:spcPct val="80000"/>
      </a:lnSpc>
      <a:spcBef>
        <a:spcPct val="20000"/>
      </a:spcBef>
      <a:spcAft>
        <a:spcPct val="0"/>
      </a:spcAft>
      <a:buClr>
        <a:schemeClr val="bg1"/>
      </a:buClr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3pPr>
    <a:lvl4pPr marL="1371600" algn="ctr" rtl="0" fontAlgn="base">
      <a:lnSpc>
        <a:spcPct val="80000"/>
      </a:lnSpc>
      <a:spcBef>
        <a:spcPct val="20000"/>
      </a:spcBef>
      <a:spcAft>
        <a:spcPct val="0"/>
      </a:spcAft>
      <a:buClr>
        <a:schemeClr val="bg1"/>
      </a:buClr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4pPr>
    <a:lvl5pPr marL="1828800" algn="ctr" rtl="0" fontAlgn="base">
      <a:lnSpc>
        <a:spcPct val="80000"/>
      </a:lnSpc>
      <a:spcBef>
        <a:spcPct val="20000"/>
      </a:spcBef>
      <a:spcAft>
        <a:spcPct val="0"/>
      </a:spcAft>
      <a:buClr>
        <a:schemeClr val="bg1"/>
      </a:buClr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mil Salmi" initials="JS" lastIdx="1" clrIdx="0"/>
  <p:cmAuthor id="1" name="Cnf" initials="Cnf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392"/>
    <a:srgbClr val="7200FF"/>
    <a:srgbClr val="003366"/>
    <a:srgbClr val="00D05E"/>
    <a:srgbClr val="FF0000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77" autoAdjust="0"/>
    <p:restoredTop sz="89334" autoAdjust="0"/>
  </p:normalViewPr>
  <p:slideViewPr>
    <p:cSldViewPr>
      <p:cViewPr varScale="1">
        <p:scale>
          <a:sx n="113" d="100"/>
          <a:sy n="113" d="100"/>
        </p:scale>
        <p:origin x="117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8080"/>
    </p:cViewPr>
  </p:sorterViewPr>
  <p:notesViewPr>
    <p:cSldViewPr>
      <p:cViewPr varScale="1">
        <p:scale>
          <a:sx n="95" d="100"/>
          <a:sy n="95" d="100"/>
        </p:scale>
        <p:origin x="3618" y="6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ableStyles" Target="tableStyle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jsalmitertiaryeducation.org\Documents\Excel\Tertiary%20Education\Rankings\Asian%20U%20in%20SJTU%20per%20populat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jsalmitertiaryeducation.org\Documents\Excel\Tertiary%20Education\Rankings\Asian%20U%20in%20SJTU%20per%20population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salmitertiaryeducation.org\Documents\Excel\Tertiary%20Education\Equity%20Lumina\Lumina%20Equit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'2004 OECD  EU (5)'!$A$29:$A$47</c:f>
              <c:strCache>
                <c:ptCount val="19"/>
                <c:pt idx="0">
                  <c:v>Russia</c:v>
                </c:pt>
                <c:pt idx="1">
                  <c:v>Italy</c:v>
                </c:pt>
                <c:pt idx="2">
                  <c:v>Austria</c:v>
                </c:pt>
                <c:pt idx="3">
                  <c:v>Israel</c:v>
                </c:pt>
                <c:pt idx="4">
                  <c:v>Denmark</c:v>
                </c:pt>
                <c:pt idx="5">
                  <c:v>Finland</c:v>
                </c:pt>
                <c:pt idx="6">
                  <c:v>Norway</c:v>
                </c:pt>
                <c:pt idx="7">
                  <c:v>Australia</c:v>
                </c:pt>
                <c:pt idx="8">
                  <c:v>Netherlands</c:v>
                </c:pt>
                <c:pt idx="9">
                  <c:v>Switzerland</c:v>
                </c:pt>
                <c:pt idx="10">
                  <c:v>Massachusetts</c:v>
                </c:pt>
                <c:pt idx="11">
                  <c:v>France</c:v>
                </c:pt>
                <c:pt idx="12">
                  <c:v>Canada</c:v>
                </c:pt>
                <c:pt idx="13">
                  <c:v>Japan</c:v>
                </c:pt>
                <c:pt idx="14">
                  <c:v>Sweden</c:v>
                </c:pt>
                <c:pt idx="15">
                  <c:v>Germany</c:v>
                </c:pt>
                <c:pt idx="16">
                  <c:v>UK</c:v>
                </c:pt>
                <c:pt idx="17">
                  <c:v>California</c:v>
                </c:pt>
                <c:pt idx="18">
                  <c:v>USA</c:v>
                </c:pt>
              </c:strCache>
            </c:strRef>
          </c:cat>
          <c:val>
            <c:numRef>
              <c:f>'2004 OECD  EU (5)'!$B$29:$B$47</c:f>
              <c:numCache>
                <c:formatCode>0.00</c:formatCode>
                <c:ptCount val="19"/>
                <c:pt idx="0">
                  <c:v>0.19382521709166345</c:v>
                </c:pt>
                <c:pt idx="1">
                  <c:v>0.20984595997965264</c:v>
                </c:pt>
                <c:pt idx="2">
                  <c:v>0.25555370981288728</c:v>
                </c:pt>
                <c:pt idx="3">
                  <c:v>0.26240028987009789</c:v>
                </c:pt>
                <c:pt idx="4">
                  <c:v>0.26792457182958934</c:v>
                </c:pt>
                <c:pt idx="5">
                  <c:v>0.2689495531188037</c:v>
                </c:pt>
                <c:pt idx="6">
                  <c:v>0.27310996880607696</c:v>
                </c:pt>
                <c:pt idx="7">
                  <c:v>0.46476149575292236</c:v>
                </c:pt>
                <c:pt idx="8">
                  <c:v>0.47503854104082321</c:v>
                </c:pt>
                <c:pt idx="9">
                  <c:v>0.77580786586521266</c:v>
                </c:pt>
                <c:pt idx="10">
                  <c:v>0.78745083386092718</c:v>
                </c:pt>
                <c:pt idx="11">
                  <c:v>0.83639119279320384</c:v>
                </c:pt>
                <c:pt idx="12">
                  <c:v>0.88802271209077022</c:v>
                </c:pt>
                <c:pt idx="13">
                  <c:v>0.98012312037921756</c:v>
                </c:pt>
                <c:pt idx="14">
                  <c:v>1.0118437317954754</c:v>
                </c:pt>
                <c:pt idx="15">
                  <c:v>1.4237538319384009</c:v>
                </c:pt>
                <c:pt idx="16">
                  <c:v>2.0932024269696963</c:v>
                </c:pt>
                <c:pt idx="17">
                  <c:v>2.1974557129008474</c:v>
                </c:pt>
                <c:pt idx="18">
                  <c:v>9.3262422963329463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8E-084D-BA0A-63C3222049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9283368"/>
        <c:axId val="309281016"/>
      </c:barChart>
      <c:catAx>
        <c:axId val="3092833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aseline="0"/>
            </a:pPr>
            <a:endParaRPr lang="en-US"/>
          </a:p>
        </c:txPr>
        <c:crossAx val="309281016"/>
        <c:crosses val="autoZero"/>
        <c:auto val="1"/>
        <c:lblAlgn val="ctr"/>
        <c:lblOffset val="100"/>
        <c:noMultiLvlLbl val="0"/>
      </c:catAx>
      <c:valAx>
        <c:axId val="309281016"/>
        <c:scaling>
          <c:orientation val="minMax"/>
        </c:scaling>
        <c:delete val="0"/>
        <c:axPos val="b"/>
        <c:majorGridlines/>
        <c:numFmt formatCode="0.00" sourceLinked="1"/>
        <c:majorTickMark val="out"/>
        <c:minorTickMark val="none"/>
        <c:tickLblPos val="nextTo"/>
        <c:crossAx val="3092833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'2019 OECD  EU (4)'!$A$27:$A$46</c:f>
              <c:strCache>
                <c:ptCount val="20"/>
                <c:pt idx="0">
                  <c:v>Russia</c:v>
                </c:pt>
                <c:pt idx="1">
                  <c:v>Israel</c:v>
                </c:pt>
                <c:pt idx="2">
                  <c:v>Finland</c:v>
                </c:pt>
                <c:pt idx="3">
                  <c:v>Norway</c:v>
                </c:pt>
                <c:pt idx="4">
                  <c:v>Belgium</c:v>
                </c:pt>
                <c:pt idx="5">
                  <c:v>Singapore</c:v>
                </c:pt>
                <c:pt idx="6">
                  <c:v>Denmark</c:v>
                </c:pt>
                <c:pt idx="7">
                  <c:v>Japan</c:v>
                </c:pt>
                <c:pt idx="8">
                  <c:v>France</c:v>
                </c:pt>
                <c:pt idx="9">
                  <c:v>China</c:v>
                </c:pt>
                <c:pt idx="10">
                  <c:v>Sweden</c:v>
                </c:pt>
                <c:pt idx="11">
                  <c:v>Massachusetts</c:v>
                </c:pt>
                <c:pt idx="12">
                  <c:v>Germany</c:v>
                </c:pt>
                <c:pt idx="13">
                  <c:v>Canada</c:v>
                </c:pt>
                <c:pt idx="14">
                  <c:v>Netherlands</c:v>
                </c:pt>
                <c:pt idx="15">
                  <c:v>Switzerland</c:v>
                </c:pt>
                <c:pt idx="16">
                  <c:v>Australia</c:v>
                </c:pt>
                <c:pt idx="17">
                  <c:v>UK</c:v>
                </c:pt>
                <c:pt idx="18">
                  <c:v>California</c:v>
                </c:pt>
                <c:pt idx="19">
                  <c:v>USA</c:v>
                </c:pt>
              </c:strCache>
            </c:strRef>
          </c:cat>
          <c:val>
            <c:numRef>
              <c:f>'2019 OECD  EU (4)'!$B$27:$B$46</c:f>
              <c:numCache>
                <c:formatCode>0.00</c:formatCode>
                <c:ptCount val="20"/>
                <c:pt idx="0">
                  <c:v>0.19416684828235026</c:v>
                </c:pt>
                <c:pt idx="1">
                  <c:v>0.25433554977262784</c:v>
                </c:pt>
                <c:pt idx="2">
                  <c:v>0.26728611407505926</c:v>
                </c:pt>
                <c:pt idx="3">
                  <c:v>0.26914263933215754</c:v>
                </c:pt>
                <c:pt idx="4">
                  <c:v>0.4949999401514113</c:v>
                </c:pt>
                <c:pt idx="5">
                  <c:v>0.53410160282322217</c:v>
                </c:pt>
                <c:pt idx="6">
                  <c:v>0.53230504050581862</c:v>
                </c:pt>
                <c:pt idx="7">
                  <c:v>0.58854258851359209</c:v>
                </c:pt>
                <c:pt idx="8">
                  <c:v>0.62281183941741736</c:v>
                </c:pt>
                <c:pt idx="9">
                  <c:v>0.65131041442139326</c:v>
                </c:pt>
                <c:pt idx="10">
                  <c:v>0.75107532412279476</c:v>
                </c:pt>
                <c:pt idx="11">
                  <c:v>0.78097351291228423</c:v>
                </c:pt>
                <c:pt idx="12">
                  <c:v>0.81484155524119906</c:v>
                </c:pt>
                <c:pt idx="13">
                  <c:v>0.87592698439088212</c:v>
                </c:pt>
                <c:pt idx="14">
                  <c:v>0.94550329471330796</c:v>
                </c:pt>
                <c:pt idx="15">
                  <c:v>1.2825065727342844</c:v>
                </c:pt>
                <c:pt idx="16">
                  <c:v>1.5919185914748453</c:v>
                </c:pt>
                <c:pt idx="17">
                  <c:v>1.6611996473887953</c:v>
                </c:pt>
                <c:pt idx="18">
                  <c:v>2.1742263528078558</c:v>
                </c:pt>
                <c:pt idx="19">
                  <c:v>8.1456943544835365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7D-A547-BF67-49C70C81F8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9281408"/>
        <c:axId val="309281800"/>
      </c:barChart>
      <c:catAx>
        <c:axId val="3092814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aseline="0"/>
            </a:pPr>
            <a:endParaRPr lang="en-US"/>
          </a:p>
        </c:txPr>
        <c:crossAx val="309281800"/>
        <c:crosses val="autoZero"/>
        <c:auto val="1"/>
        <c:lblAlgn val="ctr"/>
        <c:lblOffset val="100"/>
        <c:noMultiLvlLbl val="0"/>
      </c:catAx>
      <c:valAx>
        <c:axId val="309281800"/>
        <c:scaling>
          <c:orientation val="minMax"/>
        </c:scaling>
        <c:delete val="0"/>
        <c:axPos val="b"/>
        <c:majorGridlines/>
        <c:numFmt formatCode="0.00" sourceLinked="1"/>
        <c:majorTickMark val="out"/>
        <c:minorTickMark val="none"/>
        <c:tickLblPos val="nextTo"/>
        <c:crossAx val="3092814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Sheet1!$C$77:$F$77</c:f>
              <c:strCache>
                <c:ptCount val="4"/>
                <c:pt idx="0">
                  <c:v>Emerging</c:v>
                </c:pt>
                <c:pt idx="1">
                  <c:v>Developing</c:v>
                </c:pt>
                <c:pt idx="2">
                  <c:v>Established</c:v>
                </c:pt>
                <c:pt idx="3">
                  <c:v>Advanced</c:v>
                </c:pt>
              </c:strCache>
            </c:strRef>
          </c:cat>
          <c:val>
            <c:numRef>
              <c:f>Sheet1!$C$78:$F$78</c:f>
              <c:numCache>
                <c:formatCode>General</c:formatCode>
                <c:ptCount val="4"/>
                <c:pt idx="0">
                  <c:v>9</c:v>
                </c:pt>
                <c:pt idx="1">
                  <c:v>33</c:v>
                </c:pt>
                <c:pt idx="2">
                  <c:v>23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22-9244-A1B7-36A140A4C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01446696"/>
        <c:axId val="401447872"/>
      </c:barChart>
      <c:catAx>
        <c:axId val="401446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401447872"/>
        <c:crosses val="autoZero"/>
        <c:auto val="1"/>
        <c:lblAlgn val="ctr"/>
        <c:lblOffset val="100"/>
        <c:noMultiLvlLbl val="0"/>
      </c:catAx>
      <c:valAx>
        <c:axId val="401447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401446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0" i="0">
          <a:latin typeface="Helvetica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defRPr sz="1200">
                <a:effectLst/>
              </a:defRPr>
            </a:lvl1pPr>
          </a:lstStyle>
          <a:p>
            <a:endParaRPr lang="en-US" altLang="zh-TW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defRPr sz="1200">
                <a:effectLst/>
              </a:defRPr>
            </a:lvl1pPr>
          </a:lstStyle>
          <a:p>
            <a:endParaRPr lang="en-US" altLang="zh-TW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defRPr sz="1200">
                <a:effectLst/>
              </a:defRPr>
            </a:lvl1pPr>
          </a:lstStyle>
          <a:p>
            <a:endParaRPr lang="en-US" altLang="zh-TW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defRPr sz="1200">
                <a:effectLst/>
              </a:defRPr>
            </a:lvl1pPr>
          </a:lstStyle>
          <a:p>
            <a:fld id="{223A374D-62F8-4A10-8E56-59F62287022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1977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defRPr sz="1200">
                <a:effectLst/>
              </a:defRPr>
            </a:lvl1pPr>
          </a:lstStyle>
          <a:p>
            <a:endParaRPr lang="en-US" altLang="zh-TW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defRPr sz="1200">
                <a:effectLst/>
              </a:defRPr>
            </a:lvl1pPr>
          </a:lstStyle>
          <a:p>
            <a:endParaRPr lang="en-US" altLang="zh-TW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defRPr sz="1200">
                <a:effectLst/>
              </a:defRPr>
            </a:lvl1pPr>
          </a:lstStyle>
          <a:p>
            <a:endParaRPr lang="en-US" altLang="zh-TW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defRPr sz="1200">
                <a:effectLst/>
              </a:defRPr>
            </a:lvl1pPr>
          </a:lstStyle>
          <a:p>
            <a:fld id="{79480019-D435-4A57-AB90-16651FA619E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9934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70420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3F06D1-B2F2-44C6-B6EA-7BEE077BA4B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696913"/>
            <a:ext cx="4641850" cy="3482975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25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42856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B10BB-BE54-439A-9E2E-07B2E607568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9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8172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8609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96054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B10BB-BE54-439A-9E2E-07B2E607568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65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CF9374-4897-41D3-BD26-EAF6F83F9E9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49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86643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7725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814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5485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3F06D1-B2F2-44C6-B6EA-7BEE077BA4B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696913"/>
            <a:ext cx="4641850" cy="3482975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402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941746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496641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94726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33304A-5B85-453F-B15E-8995C6F170A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ln/>
        </p:spPr>
        <p:txBody>
          <a:bodyPr lIns="92521" tIns="46261" rIns="92521" bIns="46261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4815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47111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33304A-5B85-453F-B15E-8995C6F170A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ln/>
        </p:spPr>
        <p:txBody>
          <a:bodyPr lIns="92521" tIns="46261" rIns="92521" bIns="46261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6233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69437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8046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67918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56606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62156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792587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04092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404500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81165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41693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35068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00974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C649F8-4A1E-4B52-9A3E-DAB287955873}" type="slidenum">
              <a:rPr lang="zh-TW" altLang="en-US"/>
              <a:pPr/>
              <a:t>39</a:t>
            </a:fld>
            <a:endParaRPr lang="en-US" altLang="zh-TW"/>
          </a:p>
        </p:txBody>
      </p:sp>
      <p:sp>
        <p:nvSpPr>
          <p:cNvPr id="96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96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0744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96578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354800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539275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319D6C-D314-48AD-9ED8-5CBB56BE125C}" type="slidenum">
              <a:rPr lang="en-US" sz="1200" smtClean="0"/>
              <a:pPr eaLnBrk="1" hangingPunct="1"/>
              <a:t>42</a:t>
            </a:fld>
            <a:endParaRPr lang="en-US" sz="120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5325"/>
            <a:ext cx="4646612" cy="3486150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46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5262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73027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87614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98590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3F06D1-B2F2-44C6-B6EA-7BEE077BA4B3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696913"/>
            <a:ext cx="4641850" cy="3482975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713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97658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2834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7082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8500"/>
            <a:ext cx="4649788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D8FEC16-AE3C-1949-B7D4-30E64A2A4998}" type="slidenum">
              <a:rPr lang="en-US" sz="1200"/>
              <a:pPr/>
              <a:t>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686267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50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8033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319D6C-D314-48AD-9ED8-5CBB56BE125C}" type="slidenum">
              <a:rPr lang="en-US" sz="1200" smtClean="0"/>
              <a:pPr eaLnBrk="1" hangingPunct="1"/>
              <a:t>51</a:t>
            </a:fld>
            <a:endParaRPr lang="en-US" sz="120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5325"/>
            <a:ext cx="4646612" cy="3486150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46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758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8264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814886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54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22578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335285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899267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57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97805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58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53504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59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2503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301178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60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13599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61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51339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62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150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63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512781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64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4281418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319D6C-D314-48AD-9ED8-5CBB56BE125C}" type="slidenum">
              <a:rPr lang="en-US" sz="1200" smtClean="0"/>
              <a:pPr eaLnBrk="1" hangingPunct="1"/>
              <a:t>65</a:t>
            </a:fld>
            <a:endParaRPr lang="en-US" sz="120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5325"/>
            <a:ext cx="4646612" cy="3486150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46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43217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66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7466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57AA71-344A-4E65-9600-C40801F993EC}" type="slidenum">
              <a:rPr lang="zh-TW" altLang="en-US"/>
              <a:pPr/>
              <a:t>67</a:t>
            </a:fld>
            <a:endParaRPr lang="en-US" altLang="zh-TW"/>
          </a:p>
        </p:txBody>
      </p:sp>
      <p:sp>
        <p:nvSpPr>
          <p:cNvPr id="88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</p:spPr>
        <p:txBody>
          <a:bodyPr lIns="93168" tIns="46584" rIns="93168" bIns="46584"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2460077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68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852135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69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5781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B10BB-BE54-439A-9E2E-07B2E607568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034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70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4418304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71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9219015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72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8186317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73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232233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74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149193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75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795044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E0F4E72-16AA-4141-8035-0BAD80C14894}" type="slidenum">
              <a:rPr lang="en-US" sz="1200" smtClean="0"/>
              <a:pPr eaLnBrk="1" hangingPunct="1"/>
              <a:t>76</a:t>
            </a:fld>
            <a:endParaRPr lang="en-US" sz="120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7" tIns="46478" rIns="92957" bIns="46478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59079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E0F4E72-16AA-4141-8035-0BAD80C14894}" type="slidenum">
              <a:rPr lang="en-US" sz="1200" smtClean="0"/>
              <a:pPr eaLnBrk="1" hangingPunct="1"/>
              <a:t>77</a:t>
            </a:fld>
            <a:endParaRPr lang="en-US" sz="120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7" tIns="46478" rIns="92957" bIns="46478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68139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E0F4E72-16AA-4141-8035-0BAD80C14894}" type="slidenum">
              <a:rPr lang="en-US" sz="1200" smtClean="0"/>
              <a:pPr eaLnBrk="1" hangingPunct="1"/>
              <a:t>78</a:t>
            </a:fld>
            <a:endParaRPr lang="en-US" sz="120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7" tIns="46478" rIns="92957" bIns="46478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08179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E0F4E72-16AA-4141-8035-0BAD80C14894}" type="slidenum">
              <a:rPr lang="en-US" sz="1200" smtClean="0"/>
              <a:pPr eaLnBrk="1" hangingPunct="1"/>
              <a:t>79</a:t>
            </a:fld>
            <a:endParaRPr lang="en-US" sz="120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1850" cy="3482975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7" tIns="46478" rIns="92957" bIns="46478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33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26267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80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620165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81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16079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80019-D435-4A57-AB90-16651FA619E7}" type="slidenum">
              <a:rPr lang="zh-TW" altLang="en-US" smtClean="0"/>
              <a:pPr/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7238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028"/>
            <a:ext cx="7772400" cy="14704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C94D73-D74E-A548-A036-999BD87FA7CC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4A2F4-74CE-4A93-93C7-A499487CCBE8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66AF23-F74C-8246-BD73-6A62F832FDE6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BD5BEE-5DFB-466C-9EE6-B95614D5DF72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275040"/>
            <a:ext cx="1981200" cy="585073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5040"/>
            <a:ext cx="5740400" cy="585073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56CE4F-478E-A04E-BDDD-0BA3E33E275D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6DEE7D-FCA9-4F71-975D-73C8C0153FDE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5035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600200"/>
            <a:ext cx="3860800" cy="45255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26000" y="1600200"/>
            <a:ext cx="3860800" cy="452556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0600" y="6244829"/>
            <a:ext cx="1600200" cy="476250"/>
          </a:xfrm>
        </p:spPr>
        <p:txBody>
          <a:bodyPr/>
          <a:lstStyle>
            <a:lvl1pPr>
              <a:defRPr/>
            </a:lvl1pPr>
          </a:lstStyle>
          <a:p>
            <a:fld id="{49696296-F846-B146-BA75-DF7DAFA97572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48102" y="6244829"/>
            <a:ext cx="21717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244829"/>
            <a:ext cx="1600200" cy="476250"/>
          </a:xfrm>
        </p:spPr>
        <p:txBody>
          <a:bodyPr/>
          <a:lstStyle>
            <a:lvl1pPr>
              <a:defRPr/>
            </a:lvl1pPr>
          </a:lstStyle>
          <a:p>
            <a:fld id="{A20DDDAB-CE41-4B7C-8633-B21A69C154B7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5035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62000" y="1600200"/>
            <a:ext cx="7924800" cy="452556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600" y="6244829"/>
            <a:ext cx="1600200" cy="476250"/>
          </a:xfrm>
        </p:spPr>
        <p:txBody>
          <a:bodyPr/>
          <a:lstStyle>
            <a:lvl1pPr>
              <a:defRPr/>
            </a:lvl1pPr>
          </a:lstStyle>
          <a:p>
            <a:fld id="{55B2D4F1-E149-A849-A8C3-5C4929571DAB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48102" y="6244829"/>
            <a:ext cx="21717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244829"/>
            <a:ext cx="1600200" cy="476250"/>
          </a:xfrm>
        </p:spPr>
        <p:txBody>
          <a:bodyPr/>
          <a:lstStyle>
            <a:lvl1pPr>
              <a:defRPr/>
            </a:lvl1pPr>
          </a:lstStyle>
          <a:p>
            <a:fld id="{3E609BBA-7EE7-40AC-8A62-00823F99A0F5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5035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762000" y="1600200"/>
            <a:ext cx="3860800" cy="452556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26000" y="1600200"/>
            <a:ext cx="3860800" cy="45255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0600" y="6244829"/>
            <a:ext cx="1600200" cy="476250"/>
          </a:xfrm>
        </p:spPr>
        <p:txBody>
          <a:bodyPr/>
          <a:lstStyle>
            <a:lvl1pPr>
              <a:defRPr/>
            </a:lvl1pPr>
          </a:lstStyle>
          <a:p>
            <a:fld id="{DA8381AE-0CCB-3C4E-B55C-8A9DB087329A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48102" y="6244829"/>
            <a:ext cx="21717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244829"/>
            <a:ext cx="1600200" cy="476250"/>
          </a:xfrm>
        </p:spPr>
        <p:txBody>
          <a:bodyPr/>
          <a:lstStyle>
            <a:lvl1pPr>
              <a:defRPr/>
            </a:lvl1pPr>
          </a:lstStyle>
          <a:p>
            <a:fld id="{42EDDCC0-76B8-435F-9B74-3649E3BC10C7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5035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600200"/>
            <a:ext cx="3860800" cy="45255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6000" y="1600200"/>
            <a:ext cx="3860800" cy="45255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0600" y="6244829"/>
            <a:ext cx="1600200" cy="476250"/>
          </a:xfrm>
        </p:spPr>
        <p:txBody>
          <a:bodyPr/>
          <a:lstStyle>
            <a:lvl1pPr>
              <a:defRPr/>
            </a:lvl1pPr>
          </a:lstStyle>
          <a:p>
            <a:fld id="{9491CB2F-7F59-3D40-9BD0-DD8EFE730AB1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48102" y="6244829"/>
            <a:ext cx="21717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244829"/>
            <a:ext cx="1600200" cy="476250"/>
          </a:xfrm>
        </p:spPr>
        <p:txBody>
          <a:bodyPr/>
          <a:lstStyle>
            <a:lvl1pPr>
              <a:defRPr/>
            </a:lvl1pPr>
          </a:lstStyle>
          <a:p>
            <a:fld id="{71EBDAE7-7612-4D26-A13B-8F59355F49E3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3CB59-D326-8748-AFF3-C9330E4E6959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4A2F4-74CE-4A93-93C7-A499487CCBE8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68C8-038F-1C4A-83DF-8AFF5F110100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FCEF-C09A-4B91-9672-0D80469AB0EC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0631-6102-6146-B750-BBE937FDED02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E27F-1257-49B7-A5AA-6DC96A80003F}" type="slidenum">
              <a:rPr lang="zh-TW" altLang="en-US" smtClean="0"/>
              <a:pPr/>
              <a:t>‹#›</a:t>
            </a:fld>
            <a:endParaRPr lang="en-US" altLang="zh-TW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6B95-775F-F040-995C-64B8A19191AE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92465-840F-486D-A0DA-B5A0847AB779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3F6586-4CCC-5B4F-91F2-4157DFB6041B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3FCEF-C09A-4B91-9672-0D80469AB0EC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17997-0360-7D4D-A53A-CF81DBECFA90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A42AB-5635-44FD-B6E3-6356CB98C5AB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299A2-4952-F24F-9BBB-B62082369D86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B6C09-291F-4E49-85C7-357B3E7575E1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63AD-8111-2247-964A-4609BEFC8A96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DCE2-2B82-47E3-ACED-AA96C10CAA3D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E706-4E8B-B84D-BA2C-5B9330341AAA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B32D-9E74-420D-8A8C-C7CAA6D393E0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9140-BEAE-9345-B76D-DC989E393A3F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628D-4B49-4148-978A-2D9A2A1CAADB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6294-0FEF-A241-87E7-F1BDAC4A1A02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D488D-39FB-49CC-BD23-9207139B5BC3}" type="slidenum">
              <a:rPr lang="zh-TW" altLang="en-US" smtClean="0"/>
              <a:pPr/>
              <a:t>‹#›</a:t>
            </a:fld>
            <a:endParaRPr lang="en-US" altLang="zh-TW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88337-881C-8646-ADD3-E273C466F18E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D5BEE-5DFB-466C-9EE6-B95614D5DF72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541B-FB83-8E44-9C25-741F050E4534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DEE7D-FCA9-4F71-975D-73C8C0153FDE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4A2F4-74CE-4A93-93C7-A499487CCBE8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11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4" y="44065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784" y="2906317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B9BBBE-B57C-A642-8FF8-EF185A60F582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92465-840F-486D-A0DA-B5A0847AB779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600200"/>
            <a:ext cx="3860800" cy="45255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6000" y="1600200"/>
            <a:ext cx="3860800" cy="45255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29A1E3-E2D0-C44C-9C75-F007B7284A9D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A42AB-5635-44FD-B6E3-6356CB98C5AB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03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716"/>
            <a:ext cx="4040717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5272"/>
            <a:ext cx="4040717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6087" y="1534716"/>
            <a:ext cx="4040716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087" y="2175272"/>
            <a:ext cx="4040716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21C0E1-C865-DD47-AAAC-340751E221A0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B6C09-291F-4E49-85C7-357B3E7575E1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AB09F-CE7A-514B-B480-87A7D8F00B6A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15DCE2-2B82-47E3-ACED-AA96C10CAA3D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D64650-EA38-4B42-9AE9-C105A4DC35CE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CB32D-9E74-420D-8A8C-C7CAA6D393E0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654"/>
            <a:ext cx="30077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2659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708"/>
            <a:ext cx="30077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A23004-46F2-674C-8959-BF1255E3B29B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1628D-4B49-4148-978A-2D9A2A1CAADB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17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17" y="61317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17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51EB27-2C4C-5E41-8775-770A41841A5C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D488D-39FB-49CC-BD23-9207139B5BC3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1905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75035"/>
            <a:ext cx="792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00200"/>
            <a:ext cx="7924800" cy="452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244829"/>
            <a:ext cx="1600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defRPr sz="1400">
                <a:solidFill>
                  <a:srgbClr val="003366"/>
                </a:solidFill>
                <a:effectLst/>
                <a:ea typeface="PMingLiU" pitchFamily="18" charset="-120"/>
              </a:defRPr>
            </a:lvl1pPr>
          </a:lstStyle>
          <a:p>
            <a:fld id="{15D1A880-D31E-2640-9F25-ACD9A616B894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48102" y="6244829"/>
            <a:ext cx="21717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defRPr sz="1400">
                <a:solidFill>
                  <a:srgbClr val="003366"/>
                </a:solidFill>
                <a:effectLst/>
                <a:ea typeface="PMingLiU" pitchFamily="18" charset="-120"/>
              </a:defRPr>
            </a:lvl1pPr>
          </a:lstStyle>
          <a:p>
            <a:endParaRPr lang="en-US" altLang="zh-TW"/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4829"/>
            <a:ext cx="1600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defRPr sz="1400">
                <a:solidFill>
                  <a:srgbClr val="003366"/>
                </a:solidFill>
                <a:effectLst/>
                <a:ea typeface="PMingLiU" pitchFamily="18" charset="-120"/>
              </a:defRPr>
            </a:lvl1pPr>
          </a:lstStyle>
          <a:p>
            <a:fld id="{186CE27F-1257-49B7-A5AA-6DC96A80003F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003366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003366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003366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003366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3366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3366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3366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3366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1905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x-none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582F22-3096-D04B-8073-59A39853B330}" type="datetime4">
              <a:rPr lang="en-US" altLang="zh-TW" smtClean="0"/>
              <a:t>December 19, 2019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186CE27F-1257-49B7-A5AA-6DC96A80003F}" type="slidenum">
              <a:rPr lang="zh-TW" altLang="en-US" smtClean="0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41" name="Picture 5" descr="P100058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33" y="144780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3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0" y="400050"/>
            <a:ext cx="8432800" cy="1143000"/>
          </a:xfrm>
          <a:noFill/>
          <a:ln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b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76400" y="1676400"/>
            <a:ext cx="5791200" cy="281940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31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1336553"/>
            <a:ext cx="6781800" cy="1940047"/>
          </a:xfrm>
          <a:noFill/>
          <a:ln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25000" lnSpcReduction="20000"/>
          </a:bodyPr>
          <a:lstStyle/>
          <a:p>
            <a:pPr marL="342900" indent="-342900">
              <a:lnSpc>
                <a:spcPct val="130000"/>
              </a:lnSpc>
            </a:pPr>
            <a:endParaRPr lang="fr-FR" sz="144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s Gothic MT" charset="0"/>
              <a:ea typeface="News Gothic MT" charset="0"/>
              <a:cs typeface="News Gothic MT" charset="0"/>
            </a:endParaRPr>
          </a:p>
          <a:p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Trust:</a:t>
            </a:r>
          </a:p>
          <a:p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Quality Assurance</a:t>
            </a:r>
          </a:p>
          <a:p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an International Perspective</a:t>
            </a:r>
          </a:p>
          <a:p>
            <a:pPr>
              <a:lnSpc>
                <a:spcPct val="120000"/>
              </a:lnSpc>
              <a:spcBef>
                <a:spcPts val="900"/>
              </a:spcBef>
            </a:pPr>
            <a:r>
              <a:rPr lang="en-US" sz="1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TEQSA, 28 November 2019</a:t>
            </a:r>
            <a:endParaRPr lang="en-US" sz="1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en-US" sz="12800" dirty="0">
                <a:solidFill>
                  <a:srgbClr val="003366"/>
                </a:solidFill>
                <a:latin typeface="Times New Roman" panose="02020603050405020304" pitchFamily="18" charset="0"/>
                <a:ea typeface="News Gothic MT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861590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5" name="Rectangle 3"/>
          <p:cNvSpPr>
            <a:spLocks noChangeArrowheads="1"/>
          </p:cNvSpPr>
          <p:nvPr/>
        </p:nvSpPr>
        <p:spPr bwMode="auto">
          <a:xfrm>
            <a:off x="609600" y="3962400"/>
            <a:ext cx="8382000" cy="236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457200" indent="-457200" algn="l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003366"/>
              </a:buClr>
              <a:buSzPct val="100000"/>
              <a:buFont typeface="Arial"/>
              <a:buChar char="•"/>
            </a:pPr>
            <a:r>
              <a:rPr lang="es-CO" sz="3200" dirty="0">
                <a:solidFill>
                  <a:srgbClr val="003366"/>
                </a:solidFill>
                <a:effectLst/>
                <a:latin typeface="Times New Roman"/>
                <a:ea typeface="+mj-ea"/>
                <a:cs typeface="Times New Roman"/>
              </a:rPr>
              <a:t>An Outsider’s View of Australia’s Performance</a:t>
            </a:r>
          </a:p>
          <a:p>
            <a:pPr marL="457200" indent="-457200" algn="l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003366"/>
              </a:buClr>
              <a:buSzPct val="100000"/>
              <a:buFont typeface="Arial"/>
              <a:buChar char="•"/>
            </a:pPr>
            <a:r>
              <a:rPr lang="es-CO" sz="3200" dirty="0">
                <a:solidFill>
                  <a:srgbClr val="003366"/>
                </a:solidFill>
                <a:effectLst/>
                <a:latin typeface="Times New Roman"/>
                <a:ea typeface="+mj-ea"/>
                <a:cs typeface="Times New Roman"/>
              </a:rPr>
              <a:t>A Changing and Challenging World</a:t>
            </a:r>
          </a:p>
          <a:p>
            <a:pPr marL="457200" indent="-457200" algn="l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003366"/>
              </a:buClr>
              <a:buSzPct val="100000"/>
              <a:buFont typeface="Arial" charset="0"/>
              <a:buChar char="•"/>
            </a:pPr>
            <a:r>
              <a:rPr lang="en-US" sz="3200" dirty="0">
                <a:solidFill>
                  <a:srgbClr val="003366"/>
                </a:solidFill>
                <a:effectLst/>
                <a:latin typeface="Times New Roman"/>
                <a:ea typeface="+mj-ea"/>
                <a:cs typeface="Times New Roman"/>
              </a:rPr>
              <a:t>The Erosion of Trust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04800"/>
            <a:ext cx="586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4800" dirty="0">
                <a:solidFill>
                  <a:srgbClr val="FFFFFF"/>
                </a:solidFill>
                <a:effectLst/>
                <a:latin typeface="Times New Roman" pitchFamily="18" charset="0"/>
              </a:rPr>
              <a:t>Outline</a:t>
            </a:r>
          </a:p>
        </p:txBody>
      </p:sp>
      <p:pic>
        <p:nvPicPr>
          <p:cNvPr id="7" name="Picture 6" descr="Libr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2133600"/>
            <a:ext cx="44958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238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12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12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612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741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7413" name="Picture 5" descr="P102019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800100"/>
            <a:ext cx="10210800" cy="765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5953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-1184276" y="-270156"/>
            <a:ext cx="8042276" cy="1336956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Heroes or Villains?</a:t>
            </a:r>
            <a:endParaRPr lang="en-US" sz="3600" dirty="0"/>
          </a:p>
        </p:txBody>
      </p:sp>
      <p:sp>
        <p:nvSpPr>
          <p:cNvPr id="1843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8437" name="Picture 6" descr="P102019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36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0777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150E-F56B-A84A-8BE9-B753F7B14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3400" y="-304800"/>
            <a:ext cx="8042276" cy="1336956"/>
          </a:xfrm>
        </p:spPr>
        <p:txBody>
          <a:bodyPr/>
          <a:lstStyle/>
          <a:p>
            <a:r>
              <a:rPr lang="en-US" sz="3600" dirty="0">
                <a:solidFill>
                  <a:srgbClr val="FFFFFF"/>
                </a:solidFill>
              </a:rPr>
              <a:t># top 100 /Log(pop) in 2004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9B9C5-E4CC-9B44-BA25-1E8FDFA17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81C9DD2-1ABB-1748-BEBD-761A571AF52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447800"/>
          <a:ext cx="9144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45073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6800" y="-381000"/>
            <a:ext cx="9144000" cy="1336956"/>
          </a:xfrm>
        </p:spPr>
        <p:txBody>
          <a:bodyPr/>
          <a:lstStyle/>
          <a:p>
            <a:r>
              <a:rPr lang="en-US" sz="3600" dirty="0">
                <a:solidFill>
                  <a:srgbClr val="FFFFFF"/>
                </a:solidFill>
              </a:rPr>
              <a:t># top 100 /Log(pop) in 2019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0000000-0008-0000-0600-00000300000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" y="1295400"/>
          <a:ext cx="91440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03173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B9FC5-1858-FE4E-90DE-7E936DA3C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42" y="-658067"/>
            <a:ext cx="6498158" cy="1724867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Main Changes in Top 100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6D72CB-BF64-6547-95F8-9F152EF922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2362200"/>
            <a:ext cx="7619999" cy="4038600"/>
          </a:xfrm>
        </p:spPr>
        <p:txBody>
          <a:bodyPr>
            <a:normAutofit/>
          </a:bodyPr>
          <a:lstStyle/>
          <a:p>
            <a:pPr marL="285750" indent="-285750" algn="l">
              <a:spcBef>
                <a:spcPts val="1500"/>
              </a:spcBef>
              <a:spcAft>
                <a:spcPts val="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17 countries in 2004, 18 in 2019</a:t>
            </a:r>
          </a:p>
          <a:p>
            <a:pPr marL="285750" indent="-285750" algn="l">
              <a:spcBef>
                <a:spcPts val="1500"/>
              </a:spcBef>
              <a:spcAft>
                <a:spcPts val="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Austria and </a:t>
            </a:r>
            <a:r>
              <a:rPr lang="en-US" sz="3200" dirty="0" smtClean="0">
                <a:solidFill>
                  <a:schemeClr val="tx1"/>
                </a:solidFill>
              </a:rPr>
              <a:t>Italy </a:t>
            </a:r>
            <a:r>
              <a:rPr lang="en-US" sz="3200" dirty="0">
                <a:solidFill>
                  <a:schemeClr val="tx1"/>
                </a:solidFill>
              </a:rPr>
              <a:t>out</a:t>
            </a:r>
          </a:p>
          <a:p>
            <a:pPr marL="285750" indent="-285750" algn="l">
              <a:spcBef>
                <a:spcPts val="1500"/>
              </a:spcBef>
              <a:spcAft>
                <a:spcPts val="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Belgium, China and Singapore in</a:t>
            </a:r>
          </a:p>
        </p:txBody>
      </p:sp>
    </p:spTree>
    <p:extLst>
      <p:ext uri="{BB962C8B-B14F-4D97-AF65-F5344CB8AC3E}">
        <p14:creationId xmlns:p14="http://schemas.microsoft.com/office/powerpoint/2010/main" val="1898945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5800" y="-346356"/>
            <a:ext cx="8839200" cy="1336956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Who is rising in the rankings?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1447802"/>
          <a:ext cx="9144000" cy="541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Country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Australia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+ 5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+ 4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Belgium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Netherlands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Singapore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Switzerland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Denmark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4795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2757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-1031876" y="-381000"/>
            <a:ext cx="8042276" cy="1336956"/>
          </a:xfrm>
        </p:spPr>
        <p:txBody>
          <a:bodyPr/>
          <a:lstStyle/>
          <a:p>
            <a:pPr eaLnBrk="1" hangingPunct="1"/>
            <a:r>
              <a:rPr lang="en-US" sz="3600" b="0" dirty="0">
                <a:solidFill>
                  <a:srgbClr val="FFFFFF"/>
                </a:solidFill>
              </a:rPr>
              <a:t>Equity Benchmarking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6BF0F31-5004-7847-8B30-C069F7538B37}"/>
              </a:ext>
            </a:extLst>
          </p:cNvPr>
          <p:cNvGraphicFramePr/>
          <p:nvPr>
            <p:extLst/>
          </p:nvPr>
        </p:nvGraphicFramePr>
        <p:xfrm>
          <a:off x="0" y="1785620"/>
          <a:ext cx="9143999" cy="5072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63020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C6266-E164-9143-816E-5C4E4B690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3276" y="-270156"/>
            <a:ext cx="8042276" cy="1336956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The Equity Champions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D10FB-6E97-8144-B721-C3978DF73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75" y="1981200"/>
            <a:ext cx="8042276" cy="5029200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</a:pPr>
            <a:r>
              <a:rPr lang="en-US" dirty="0"/>
              <a:t>Australia, Cuba, England, Ireland, New Zealand and Scotland</a:t>
            </a:r>
          </a:p>
          <a:p>
            <a:pPr>
              <a:buClr>
                <a:srgbClr val="002060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20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C6266-E164-9143-816E-5C4E4B690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3276" y="-270156"/>
            <a:ext cx="8042276" cy="1336956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Australia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D10FB-6E97-8144-B721-C3978DF73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75" y="1676400"/>
            <a:ext cx="8042276" cy="5029200"/>
          </a:xfrm>
        </p:spPr>
        <p:txBody>
          <a:bodyPr>
            <a:normAutofit fontScale="92500" lnSpcReduction="20000"/>
          </a:bodyPr>
          <a:lstStyle/>
          <a:p>
            <a:pPr lvl="0">
              <a:buClr>
                <a:srgbClr val="002060"/>
              </a:buClr>
            </a:pPr>
            <a:r>
              <a:rPr lang="en-US" dirty="0"/>
              <a:t>Wide array of policies and instruments with both universal and targeted elements.  </a:t>
            </a:r>
          </a:p>
          <a:p>
            <a:pPr lvl="0">
              <a:buClr>
                <a:srgbClr val="002060"/>
              </a:buClr>
            </a:pPr>
            <a:r>
              <a:rPr lang="en-US" dirty="0"/>
              <a:t>Comprehensive information system with detailed data disaggregated by equity groups, allowing proper targeting, adequate monitoring and accountability, and performance-based funding.</a:t>
            </a:r>
          </a:p>
          <a:p>
            <a:pPr lvl="0">
              <a:buClr>
                <a:srgbClr val="002060"/>
              </a:buClr>
            </a:pPr>
            <a:r>
              <a:rPr lang="en-US" dirty="0"/>
              <a:t>HECS-HELP = universal funding system, financially sustainable and socially equitable.  Dedicated equity funding for low socio-economic status and Indigenous students.</a:t>
            </a:r>
          </a:p>
          <a:p>
            <a:pPr lvl="0">
              <a:buClr>
                <a:srgbClr val="002060"/>
              </a:buClr>
            </a:pPr>
            <a:r>
              <a:rPr lang="en-US" dirty="0"/>
              <a:t>HEPPP = catalyst by increasing the focus on student equity, promoting understanding of barriers to participation, and creating an expert workforce on equity issues.  </a:t>
            </a:r>
          </a:p>
          <a:p>
            <a:pPr lvl="0">
              <a:buClr>
                <a:srgbClr val="002060"/>
              </a:buClr>
            </a:pPr>
            <a:r>
              <a:rPr lang="en-US" dirty="0"/>
              <a:t>Equity is one of the QA criteria (2015 Threshold Standards)</a:t>
            </a:r>
          </a:p>
          <a:p>
            <a:pPr>
              <a:buClr>
                <a:srgbClr val="002060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97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87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C6266-E164-9143-816E-5C4E4B690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3276" y="-270156"/>
            <a:ext cx="8042276" cy="1336956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However…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D10FB-6E97-8144-B721-C3978DF73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75" y="1676400"/>
            <a:ext cx="8042276" cy="5029200"/>
          </a:xfrm>
        </p:spPr>
        <p:txBody>
          <a:bodyPr>
            <a:normAutofit/>
          </a:bodyPr>
          <a:lstStyle/>
          <a:p>
            <a:pPr lvl="0">
              <a:buClr>
                <a:srgbClr val="002060"/>
              </a:buClr>
            </a:pPr>
            <a:r>
              <a:rPr lang="en-US" dirty="0"/>
              <a:t>Public funding less forthcoming</a:t>
            </a:r>
          </a:p>
          <a:p>
            <a:pPr lvl="0">
              <a:buClr>
                <a:srgbClr val="002060"/>
              </a:buClr>
            </a:pPr>
            <a:r>
              <a:rPr lang="en-US" dirty="0"/>
              <a:t>Over-reliance on international students</a:t>
            </a:r>
          </a:p>
          <a:p>
            <a:pPr lvl="0">
              <a:buClr>
                <a:srgbClr val="002060"/>
              </a:buClr>
            </a:pPr>
            <a:r>
              <a:rPr lang="en-US" dirty="0"/>
              <a:t>Differences in attainment across the six states</a:t>
            </a:r>
          </a:p>
          <a:p>
            <a:pPr lvl="0">
              <a:buClr>
                <a:srgbClr val="002060"/>
              </a:buClr>
            </a:pPr>
            <a:r>
              <a:rPr lang="en-US" dirty="0"/>
              <a:t>Lack of mission and program differentiation within the university sector</a:t>
            </a:r>
          </a:p>
          <a:p>
            <a:pPr lvl="0">
              <a:buClr>
                <a:srgbClr val="002060"/>
              </a:buClr>
            </a:pPr>
            <a:r>
              <a:rPr lang="en-US" dirty="0"/>
              <a:t>Insufficient connection between universities and non-university tertiary education providers</a:t>
            </a:r>
          </a:p>
          <a:p>
            <a:pPr lvl="0">
              <a:buClr>
                <a:srgbClr val="002060"/>
              </a:buClr>
            </a:pPr>
            <a:r>
              <a:rPr lang="en-US" dirty="0"/>
              <a:t>Complaints of over-accountability</a:t>
            </a:r>
          </a:p>
          <a:p>
            <a:pPr marL="0" lvl="0" indent="0">
              <a:buClr>
                <a:srgbClr val="002060"/>
              </a:buClr>
              <a:buNone/>
            </a:pPr>
            <a:endParaRPr lang="en-US" dirty="0"/>
          </a:p>
          <a:p>
            <a:pPr marL="0" indent="0">
              <a:buClr>
                <a:srgbClr val="002060"/>
              </a:buCl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9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5" name="Rectangle 3"/>
          <p:cNvSpPr>
            <a:spLocks noChangeArrowheads="1"/>
          </p:cNvSpPr>
          <p:nvPr/>
        </p:nvSpPr>
        <p:spPr bwMode="auto">
          <a:xfrm>
            <a:off x="609600" y="3962400"/>
            <a:ext cx="8382000" cy="236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457200" indent="-457200" algn="l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003366"/>
              </a:buClr>
              <a:buSzPct val="100000"/>
              <a:buFont typeface="Arial"/>
              <a:buChar char="•"/>
            </a:pPr>
            <a:r>
              <a:rPr lang="es-CO" sz="3200" dirty="0">
                <a:solidFill>
                  <a:srgbClr val="003366"/>
                </a:solidFill>
                <a:effectLst/>
                <a:latin typeface="Times New Roman"/>
                <a:ea typeface="+mj-ea"/>
                <a:cs typeface="Times New Roman"/>
              </a:rPr>
              <a:t>An Outsider’s View of Australia’s Performance</a:t>
            </a:r>
          </a:p>
          <a:p>
            <a:pPr marL="457200" indent="-457200" algn="l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003366"/>
              </a:buClr>
              <a:buSzPct val="100000"/>
              <a:buFont typeface="Arial"/>
              <a:buChar char="•"/>
            </a:pPr>
            <a:r>
              <a:rPr lang="es-CO" sz="3200" b="1" dirty="0">
                <a:solidFill>
                  <a:srgbClr val="003366"/>
                </a:solidFill>
                <a:effectLst/>
                <a:latin typeface="Times New Roman"/>
                <a:ea typeface="+mj-ea"/>
                <a:cs typeface="Times New Roman"/>
              </a:rPr>
              <a:t>A Changing and Challenging World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04800"/>
            <a:ext cx="586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4800" dirty="0">
                <a:solidFill>
                  <a:srgbClr val="FFFFFF"/>
                </a:solidFill>
                <a:effectLst/>
                <a:latin typeface="Times New Roman" pitchFamily="18" charset="0"/>
              </a:rPr>
              <a:t>Outline</a:t>
            </a:r>
          </a:p>
        </p:txBody>
      </p:sp>
      <p:pic>
        <p:nvPicPr>
          <p:cNvPr id="7" name="Picture 6" descr="Libr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2133600"/>
            <a:ext cx="44958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10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12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11200" y="400050"/>
            <a:ext cx="8432800" cy="1143000"/>
          </a:xfrm>
          <a:noFill/>
          <a:ln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b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031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676400" y="2936753"/>
            <a:ext cx="5943600" cy="1940047"/>
          </a:xfrm>
          <a:noFill/>
          <a:ln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25000" lnSpcReduction="20000"/>
          </a:bodyPr>
          <a:lstStyle/>
          <a:p>
            <a:pPr marL="342900" indent="-342900">
              <a:lnSpc>
                <a:spcPct val="130000"/>
              </a:lnSpc>
            </a:pPr>
            <a:endParaRPr lang="fr-FR" sz="144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s Gothic MT" charset="0"/>
              <a:ea typeface="News Gothic MT" charset="0"/>
              <a:cs typeface="News Gothic MT" charset="0"/>
            </a:endParaRPr>
          </a:p>
          <a:p>
            <a:pPr marL="342900" indent="-342900">
              <a:lnSpc>
                <a:spcPct val="130000"/>
              </a:lnSpc>
            </a:pPr>
            <a:endParaRPr lang="en-US" sz="96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s Gothic MT" charset="0"/>
              <a:ea typeface="News Gothic MT" charset="0"/>
              <a:cs typeface="News Gothic MT" charset="0"/>
            </a:endParaRPr>
          </a:p>
          <a:p>
            <a:pPr marL="342900" indent="-342900"/>
            <a:endParaRPr lang="en-US" sz="176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s Gothic MT" charset="0"/>
              <a:ea typeface="News Gothic MT" charset="0"/>
              <a:cs typeface="News Gothic MT" charset="0"/>
            </a:endParaRPr>
          </a:p>
          <a:p>
            <a:pPr marL="342900" indent="-342900"/>
            <a:endParaRPr lang="en-US" sz="176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s Gothic MT" charset="0"/>
              <a:ea typeface="News Gothic MT" charset="0"/>
              <a:cs typeface="News Gothic MT" charset="0"/>
            </a:endParaRPr>
          </a:p>
          <a:p>
            <a:pPr marL="342900" indent="-342900"/>
            <a:endParaRPr lang="en-US" sz="176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s Gothic MT" charset="0"/>
              <a:ea typeface="News Gothic MT" charset="0"/>
              <a:cs typeface="News Gothic MT" charset="0"/>
            </a:endParaRPr>
          </a:p>
          <a:p>
            <a:pPr marL="342900" indent="-342900"/>
            <a:endParaRPr lang="en-US" dirty="0">
              <a:solidFill>
                <a:srgbClr val="003366"/>
              </a:solidFill>
              <a:latin typeface="News Gothic MT" charset="0"/>
              <a:ea typeface="News Gothic MT" charset="0"/>
              <a:cs typeface="News Gothic MT" charset="0"/>
            </a:endParaRPr>
          </a:p>
          <a:p>
            <a:pPr marL="342900" indent="-342900"/>
            <a:endParaRPr lang="en-US" dirty="0">
              <a:solidFill>
                <a:srgbClr val="003366"/>
              </a:solidFill>
              <a:latin typeface="News Gothic MT" charset="0"/>
              <a:ea typeface="News Gothic MT" charset="0"/>
              <a:cs typeface="News Gothic MT" charset="0"/>
            </a:endParaRPr>
          </a:p>
          <a:p>
            <a:pPr marL="342900" indent="-342900"/>
            <a:endParaRPr lang="en-US" dirty="0">
              <a:solidFill>
                <a:srgbClr val="003366"/>
              </a:solidFill>
              <a:latin typeface="News Gothic MT" charset="0"/>
              <a:ea typeface="News Gothic MT" charset="0"/>
              <a:cs typeface="News Gothic MT" charset="0"/>
            </a:endParaRPr>
          </a:p>
          <a:p>
            <a:pPr marL="342900" indent="-342900"/>
            <a:r>
              <a:rPr lang="en-US" dirty="0">
                <a:solidFill>
                  <a:srgbClr val="003366"/>
                </a:solidFill>
                <a:latin typeface="News Gothic MT" charset="0"/>
                <a:ea typeface="News Gothic MT" charset="0"/>
                <a:cs typeface="News Gothic MT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848507-401E-1C48-A4E6-DC45EFEA0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38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man_vs_tsunami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031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11200" y="400050"/>
            <a:ext cx="8432800" cy="1143000"/>
          </a:xfrm>
          <a:noFill/>
          <a:ln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b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031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676400" y="2936753"/>
            <a:ext cx="5943600" cy="1940047"/>
          </a:xfrm>
          <a:noFill/>
          <a:ln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25000" lnSpcReduction="20000"/>
          </a:bodyPr>
          <a:lstStyle/>
          <a:p>
            <a:pPr marL="342900" indent="-342900">
              <a:lnSpc>
                <a:spcPct val="130000"/>
              </a:lnSpc>
            </a:pPr>
            <a:endParaRPr lang="fr-FR" sz="144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s Gothic MT" charset="0"/>
              <a:ea typeface="News Gothic MT" charset="0"/>
              <a:cs typeface="News Gothic MT" charset="0"/>
            </a:endParaRPr>
          </a:p>
          <a:p>
            <a:pPr marL="342900" indent="-342900">
              <a:lnSpc>
                <a:spcPct val="130000"/>
              </a:lnSpc>
            </a:pPr>
            <a:endParaRPr lang="en-US" sz="96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s Gothic MT" charset="0"/>
              <a:ea typeface="News Gothic MT" charset="0"/>
              <a:cs typeface="News Gothic MT" charset="0"/>
            </a:endParaRPr>
          </a:p>
          <a:p>
            <a:pPr marL="342900" indent="-342900"/>
            <a:endParaRPr lang="en-US" sz="176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s Gothic MT" charset="0"/>
              <a:ea typeface="News Gothic MT" charset="0"/>
              <a:cs typeface="News Gothic MT" charset="0"/>
            </a:endParaRPr>
          </a:p>
          <a:p>
            <a:pPr marL="342900" indent="-342900"/>
            <a:endParaRPr lang="en-US" sz="176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s Gothic MT" charset="0"/>
              <a:ea typeface="News Gothic MT" charset="0"/>
              <a:cs typeface="News Gothic MT" charset="0"/>
            </a:endParaRPr>
          </a:p>
          <a:p>
            <a:pPr marL="342900" indent="-342900"/>
            <a:endParaRPr lang="en-US" sz="176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ws Gothic MT" charset="0"/>
              <a:ea typeface="News Gothic MT" charset="0"/>
              <a:cs typeface="News Gothic MT" charset="0"/>
            </a:endParaRPr>
          </a:p>
          <a:p>
            <a:pPr marL="342900" indent="-342900"/>
            <a:endParaRPr lang="en-US" dirty="0">
              <a:solidFill>
                <a:srgbClr val="003366"/>
              </a:solidFill>
              <a:latin typeface="News Gothic MT" charset="0"/>
              <a:ea typeface="News Gothic MT" charset="0"/>
              <a:cs typeface="News Gothic MT" charset="0"/>
            </a:endParaRPr>
          </a:p>
          <a:p>
            <a:pPr marL="342900" indent="-342900"/>
            <a:endParaRPr lang="en-US" dirty="0">
              <a:solidFill>
                <a:srgbClr val="003366"/>
              </a:solidFill>
              <a:latin typeface="News Gothic MT" charset="0"/>
              <a:ea typeface="News Gothic MT" charset="0"/>
              <a:cs typeface="News Gothic MT" charset="0"/>
            </a:endParaRPr>
          </a:p>
          <a:p>
            <a:pPr marL="342900" indent="-342900"/>
            <a:endParaRPr lang="en-US" dirty="0">
              <a:solidFill>
                <a:srgbClr val="003366"/>
              </a:solidFill>
              <a:latin typeface="News Gothic MT" charset="0"/>
              <a:ea typeface="News Gothic MT" charset="0"/>
              <a:cs typeface="News Gothic MT" charset="0"/>
            </a:endParaRPr>
          </a:p>
          <a:p>
            <a:pPr marL="342900" indent="-342900"/>
            <a:r>
              <a:rPr lang="en-US" dirty="0">
                <a:solidFill>
                  <a:srgbClr val="003366"/>
                </a:solidFill>
                <a:latin typeface="News Gothic MT" charset="0"/>
                <a:ea typeface="News Gothic MT" charset="0"/>
                <a:cs typeface="News Gothic MT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6921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00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6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152400"/>
            <a:ext cx="7772400" cy="1219200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s-ES" sz="3600" dirty="0" err="1">
                <a:solidFill>
                  <a:schemeClr val="bg1"/>
                </a:solidFill>
              </a:rPr>
              <a:t>The</a:t>
            </a:r>
            <a:r>
              <a:rPr lang="es-ES" sz="3600" dirty="0">
                <a:solidFill>
                  <a:schemeClr val="bg1"/>
                </a:solidFill>
              </a:rPr>
              <a:t> </a:t>
            </a:r>
            <a:r>
              <a:rPr lang="es-ES" sz="3600" dirty="0" err="1">
                <a:solidFill>
                  <a:schemeClr val="bg1"/>
                </a:solidFill>
              </a:rPr>
              <a:t>future</a:t>
            </a:r>
            <a:r>
              <a:rPr lang="es-ES" sz="3600" dirty="0">
                <a:solidFill>
                  <a:schemeClr val="bg1"/>
                </a:solidFill>
              </a:rPr>
              <a:t> of </a:t>
            </a:r>
            <a:r>
              <a:rPr lang="es-ES" sz="3600" dirty="0" err="1">
                <a:solidFill>
                  <a:schemeClr val="bg1"/>
                </a:solidFill>
              </a:rPr>
              <a:t>jobs</a:t>
            </a:r>
            <a:r>
              <a:rPr lang="es-ES" sz="3600" dirty="0">
                <a:solidFill>
                  <a:schemeClr val="bg1"/>
                </a:solidFill>
              </a:rPr>
              <a:t/>
            </a:r>
            <a:br>
              <a:rPr lang="es-ES" sz="3600" dirty="0">
                <a:solidFill>
                  <a:schemeClr val="bg1"/>
                </a:solidFill>
              </a:rPr>
            </a:br>
            <a:r>
              <a:rPr lang="es-ES" sz="3600" dirty="0">
                <a:solidFill>
                  <a:schemeClr val="bg1"/>
                </a:solidFill>
              </a:rPr>
              <a:t>(labor </a:t>
            </a:r>
            <a:r>
              <a:rPr lang="es-ES" sz="3600" dirty="0" err="1">
                <a:solidFill>
                  <a:schemeClr val="bg1"/>
                </a:solidFill>
              </a:rPr>
              <a:t>markets</a:t>
            </a:r>
            <a:r>
              <a:rPr lang="es-ES" sz="3600" dirty="0">
                <a:solidFill>
                  <a:schemeClr val="bg1"/>
                </a:solidFill>
              </a:rPr>
              <a:t> in </a:t>
            </a:r>
            <a:r>
              <a:rPr lang="es-ES" sz="3600" dirty="0" err="1">
                <a:solidFill>
                  <a:schemeClr val="bg1"/>
                </a:solidFill>
              </a:rPr>
              <a:t>the</a:t>
            </a:r>
            <a:r>
              <a:rPr lang="es-ES" sz="3600" dirty="0">
                <a:solidFill>
                  <a:schemeClr val="bg1"/>
                </a:solidFill>
              </a:rPr>
              <a:t> digital era)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2171700"/>
            <a:ext cx="7772400" cy="4533900"/>
          </a:xfrm>
          <a:noFill/>
        </p:spPr>
        <p:txBody>
          <a:bodyPr lIns="90488" tIns="44450" rIns="90488" bIns="44450">
            <a:normAutofit/>
          </a:bodyPr>
          <a:lstStyle/>
          <a:p>
            <a:pPr eaLnBrk="1" hangingPunct="1">
              <a:spcAft>
                <a:spcPts val="1800"/>
              </a:spcAft>
              <a:buClr>
                <a:srgbClr val="000090"/>
              </a:buClr>
            </a:pPr>
            <a:r>
              <a:rPr lang="es-ES" dirty="0"/>
              <a:t>Jobs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disappear</a:t>
            </a:r>
            <a:r>
              <a:rPr lang="es-ES" dirty="0"/>
              <a:t> (700 </a:t>
            </a:r>
            <a:r>
              <a:rPr lang="es-ES" dirty="0" err="1"/>
              <a:t>professions</a:t>
            </a:r>
            <a:r>
              <a:rPr lang="es-ES" dirty="0"/>
              <a:t>)</a:t>
            </a:r>
          </a:p>
          <a:p>
            <a:pPr eaLnBrk="1" hangingPunct="1">
              <a:spcAft>
                <a:spcPts val="1800"/>
              </a:spcAft>
              <a:buClr>
                <a:srgbClr val="000090"/>
              </a:buClr>
            </a:pPr>
            <a:r>
              <a:rPr lang="es-ES" dirty="0"/>
              <a:t>New </a:t>
            </a:r>
            <a:r>
              <a:rPr lang="es-ES" dirty="0" err="1"/>
              <a:t>jobs</a:t>
            </a:r>
            <a:endParaRPr lang="es-ES" dirty="0"/>
          </a:p>
          <a:p>
            <a:pPr lvl="1" eaLnBrk="1" hangingPunct="1">
              <a:buFontTx/>
              <a:buNone/>
            </a:pPr>
            <a:endParaRPr lang="es-ES" dirty="0"/>
          </a:p>
          <a:p>
            <a:pPr eaLnBrk="1" hangingPunct="1">
              <a:buFontTx/>
              <a:buNone/>
            </a:pP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42334156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-7620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Jobs that did not exist 10 years ago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410200"/>
          </a:xfrm>
        </p:spPr>
        <p:txBody>
          <a:bodyPr>
            <a:normAutofit lnSpcReduction="10000"/>
          </a:bodyPr>
          <a:lstStyle/>
          <a:p>
            <a:pPr>
              <a:buClr>
                <a:srgbClr val="000090"/>
              </a:buClr>
            </a:pPr>
            <a:r>
              <a:rPr lang="en-US" dirty="0"/>
              <a:t>App developer</a:t>
            </a:r>
          </a:p>
          <a:p>
            <a:pPr>
              <a:buClr>
                <a:srgbClr val="000090"/>
              </a:buClr>
            </a:pPr>
            <a:r>
              <a:rPr lang="en-US" dirty="0"/>
              <a:t>Social media manager / YouTube content creator</a:t>
            </a:r>
          </a:p>
          <a:p>
            <a:pPr>
              <a:buClr>
                <a:srgbClr val="000090"/>
              </a:buClr>
            </a:pPr>
            <a:r>
              <a:rPr lang="en-US" dirty="0"/>
              <a:t>Digital risk manager</a:t>
            </a:r>
          </a:p>
          <a:p>
            <a:pPr>
              <a:buClr>
                <a:srgbClr val="000090"/>
              </a:buClr>
            </a:pPr>
            <a:r>
              <a:rPr lang="en-US" dirty="0"/>
              <a:t>Smart city / smart building architect</a:t>
            </a:r>
          </a:p>
          <a:p>
            <a:pPr>
              <a:buClr>
                <a:srgbClr val="000090"/>
              </a:buClr>
            </a:pPr>
            <a:r>
              <a:rPr lang="en-US" dirty="0"/>
              <a:t>Driver-less car engineer</a:t>
            </a:r>
          </a:p>
          <a:p>
            <a:pPr>
              <a:buClr>
                <a:srgbClr val="000090"/>
              </a:buClr>
            </a:pPr>
            <a:r>
              <a:rPr lang="en-US" dirty="0"/>
              <a:t>Cloud computing specialist</a:t>
            </a:r>
          </a:p>
          <a:p>
            <a:pPr>
              <a:buClr>
                <a:srgbClr val="000090"/>
              </a:buClr>
            </a:pPr>
            <a:r>
              <a:rPr lang="en-US" dirty="0"/>
              <a:t>Big data analyst</a:t>
            </a:r>
          </a:p>
          <a:p>
            <a:pPr>
              <a:buClr>
                <a:srgbClr val="000090"/>
              </a:buClr>
            </a:pPr>
            <a:r>
              <a:rPr lang="en-US" dirty="0"/>
              <a:t>Sustainability manager</a:t>
            </a:r>
          </a:p>
          <a:p>
            <a:pPr>
              <a:buClr>
                <a:srgbClr val="000090"/>
              </a:buClr>
            </a:pPr>
            <a:r>
              <a:rPr lang="en-US" dirty="0"/>
              <a:t>Drone operator</a:t>
            </a:r>
          </a:p>
        </p:txBody>
      </p:sp>
    </p:spTree>
    <p:extLst>
      <p:ext uri="{BB962C8B-B14F-4D97-AF65-F5344CB8AC3E}">
        <p14:creationId xmlns:p14="http://schemas.microsoft.com/office/powerpoint/2010/main" val="63148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76200"/>
            <a:ext cx="7772400" cy="1219200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s-ES" sz="3600" dirty="0" err="1">
                <a:solidFill>
                  <a:schemeClr val="bg1"/>
                </a:solidFill>
              </a:rPr>
              <a:t>The</a:t>
            </a:r>
            <a:r>
              <a:rPr lang="es-ES" sz="3600" dirty="0">
                <a:solidFill>
                  <a:schemeClr val="bg1"/>
                </a:solidFill>
              </a:rPr>
              <a:t> </a:t>
            </a:r>
            <a:r>
              <a:rPr lang="es-ES" sz="3600" dirty="0" err="1">
                <a:solidFill>
                  <a:schemeClr val="bg1"/>
                </a:solidFill>
              </a:rPr>
              <a:t>future</a:t>
            </a:r>
            <a:r>
              <a:rPr lang="es-ES" sz="3600" dirty="0">
                <a:solidFill>
                  <a:schemeClr val="bg1"/>
                </a:solidFill>
              </a:rPr>
              <a:t> of </a:t>
            </a:r>
            <a:r>
              <a:rPr lang="es-ES" sz="3600" dirty="0" err="1">
                <a:solidFill>
                  <a:schemeClr val="bg1"/>
                </a:solidFill>
              </a:rPr>
              <a:t>jobs</a:t>
            </a:r>
            <a:r>
              <a:rPr lang="es-ES" sz="3600" dirty="0">
                <a:solidFill>
                  <a:schemeClr val="bg1"/>
                </a:solidFill>
              </a:rPr>
              <a:t/>
            </a:r>
            <a:br>
              <a:rPr lang="es-ES" sz="3600" dirty="0">
                <a:solidFill>
                  <a:schemeClr val="bg1"/>
                </a:solidFill>
              </a:rPr>
            </a:br>
            <a:r>
              <a:rPr lang="es-ES" sz="3600" dirty="0">
                <a:solidFill>
                  <a:schemeClr val="bg1"/>
                </a:solidFill>
              </a:rPr>
              <a:t>(labor </a:t>
            </a:r>
            <a:r>
              <a:rPr lang="es-ES" sz="3600" dirty="0" err="1">
                <a:solidFill>
                  <a:schemeClr val="bg1"/>
                </a:solidFill>
              </a:rPr>
              <a:t>markets</a:t>
            </a:r>
            <a:r>
              <a:rPr lang="es-ES" sz="3600" dirty="0">
                <a:solidFill>
                  <a:schemeClr val="bg1"/>
                </a:solidFill>
              </a:rPr>
              <a:t> in </a:t>
            </a:r>
            <a:r>
              <a:rPr lang="es-ES" sz="3600" dirty="0" err="1">
                <a:solidFill>
                  <a:schemeClr val="bg1"/>
                </a:solidFill>
              </a:rPr>
              <a:t>the</a:t>
            </a:r>
            <a:r>
              <a:rPr lang="es-ES" sz="3600" dirty="0">
                <a:solidFill>
                  <a:schemeClr val="bg1"/>
                </a:solidFill>
              </a:rPr>
              <a:t> digital era)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2171700"/>
            <a:ext cx="7772400" cy="4533900"/>
          </a:xfrm>
          <a:noFill/>
        </p:spPr>
        <p:txBody>
          <a:bodyPr lIns="90488" tIns="44450" rIns="90488" bIns="44450">
            <a:normAutofit/>
          </a:bodyPr>
          <a:lstStyle/>
          <a:p>
            <a:pPr eaLnBrk="1" hangingPunct="1">
              <a:spcAft>
                <a:spcPts val="1800"/>
              </a:spcAft>
              <a:buClr>
                <a:srgbClr val="000090"/>
              </a:buClr>
            </a:pPr>
            <a:r>
              <a:rPr lang="es-ES" dirty="0"/>
              <a:t>Jobs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disappear</a:t>
            </a:r>
            <a:r>
              <a:rPr lang="es-ES" dirty="0"/>
              <a:t> (700 </a:t>
            </a:r>
            <a:r>
              <a:rPr lang="es-ES" dirty="0" err="1"/>
              <a:t>professions</a:t>
            </a:r>
            <a:r>
              <a:rPr lang="es-ES" dirty="0"/>
              <a:t>)</a:t>
            </a:r>
          </a:p>
          <a:p>
            <a:pPr eaLnBrk="1" hangingPunct="1">
              <a:spcAft>
                <a:spcPts val="1800"/>
              </a:spcAft>
              <a:buClr>
                <a:srgbClr val="000090"/>
              </a:buClr>
            </a:pPr>
            <a:r>
              <a:rPr lang="es-ES" dirty="0"/>
              <a:t>New </a:t>
            </a:r>
            <a:r>
              <a:rPr lang="es-ES" dirty="0" err="1"/>
              <a:t>jobs</a:t>
            </a:r>
            <a:endParaRPr lang="es-ES" dirty="0"/>
          </a:p>
          <a:p>
            <a:pPr eaLnBrk="1" hangingPunct="1">
              <a:spcAft>
                <a:spcPts val="1800"/>
              </a:spcAft>
              <a:buClr>
                <a:srgbClr val="000090"/>
              </a:buClr>
            </a:pPr>
            <a:r>
              <a:rPr lang="es-ES" dirty="0"/>
              <a:t>Jobs </a:t>
            </a:r>
            <a:r>
              <a:rPr lang="es-ES" dirty="0" err="1"/>
              <a:t>that</a:t>
            </a:r>
            <a:r>
              <a:rPr lang="es-ES" dirty="0"/>
              <a:t> are </a:t>
            </a:r>
            <a:r>
              <a:rPr lang="es-ES" dirty="0" err="1"/>
              <a:t>undergoing</a:t>
            </a:r>
            <a:r>
              <a:rPr lang="es-ES" dirty="0"/>
              <a:t> </a:t>
            </a:r>
            <a:r>
              <a:rPr lang="es-ES" dirty="0" err="1"/>
              <a:t>transformation</a:t>
            </a:r>
            <a:r>
              <a:rPr lang="es-ES" dirty="0"/>
              <a:t> (47%)</a:t>
            </a:r>
          </a:p>
          <a:p>
            <a:pPr eaLnBrk="1" hangingPunct="1"/>
            <a:endParaRPr lang="es-ES" dirty="0"/>
          </a:p>
          <a:p>
            <a:pPr eaLnBrk="1" hangingPunct="1"/>
            <a:endParaRPr lang="es-ES" dirty="0"/>
          </a:p>
          <a:p>
            <a:pPr lvl="1" eaLnBrk="1" hangingPunct="1">
              <a:buFontTx/>
              <a:buNone/>
            </a:pPr>
            <a:endParaRPr lang="es-ES" dirty="0"/>
          </a:p>
          <a:p>
            <a:pPr eaLnBrk="1" hangingPunct="1">
              <a:buFontTx/>
              <a:buNone/>
            </a:pP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59110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 2016-02-26 17.24.43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950" r="-12950"/>
          <a:stretch>
            <a:fillRect/>
          </a:stretch>
        </p:blipFill>
        <p:spPr>
          <a:xfrm>
            <a:off x="-1219200" y="0"/>
            <a:ext cx="11582400" cy="6304248"/>
          </a:xfrm>
        </p:spPr>
      </p:pic>
    </p:spTree>
    <p:extLst>
      <p:ext uri="{BB962C8B-B14F-4D97-AF65-F5344CB8AC3E}">
        <p14:creationId xmlns:p14="http://schemas.microsoft.com/office/powerpoint/2010/main" val="325366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4400" y="-304800"/>
            <a:ext cx="8042276" cy="1336956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Profile of the learners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DSC_0354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352801"/>
            <a:ext cx="5079334" cy="3505200"/>
          </a:xfrm>
        </p:spPr>
      </p:pic>
      <p:pic>
        <p:nvPicPr>
          <p:cNvPr id="6" name="Picture 5" descr="DSC_036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064700" y="888300"/>
            <a:ext cx="6172199" cy="439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0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56" b="8456"/>
          <a:stretch>
            <a:fillRect/>
          </a:stretch>
        </p:blipFill>
        <p:spPr>
          <a:xfrm>
            <a:off x="0" y="0"/>
            <a:ext cx="9144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3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38200" y="-381000"/>
            <a:ext cx="8042276" cy="1336956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E-Generation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692" y="2241123"/>
            <a:ext cx="1522308" cy="152230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580" r="-42580"/>
          <a:stretch>
            <a:fillRect/>
          </a:stretch>
        </p:blipFill>
        <p:spPr>
          <a:xfrm>
            <a:off x="6192979" y="1600201"/>
            <a:ext cx="2398572" cy="1295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447800"/>
            <a:ext cx="1673039" cy="1237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735" y="5029200"/>
            <a:ext cx="2077265" cy="11632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3" y="5055658"/>
            <a:ext cx="3716867" cy="2323042"/>
          </a:xfrm>
          <a:prstGeom prst="rect">
            <a:avLst/>
          </a:prstGeom>
        </p:spPr>
      </p:pic>
      <p:pic>
        <p:nvPicPr>
          <p:cNvPr id="11" name="Picture 10" descr="wikipedia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3352800"/>
            <a:ext cx="2576853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8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0327"/>
            <a:ext cx="9144000" cy="5114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-228600"/>
            <a:ext cx="9144000" cy="1470025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en-US" dirty="0">
                <a:solidFill>
                  <a:srgbClr val="FFFFFF"/>
                </a:solidFill>
              </a:rPr>
              <a:t>Learning is not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a spectator sport</a:t>
            </a:r>
          </a:p>
        </p:txBody>
      </p:sp>
    </p:spTree>
    <p:extLst>
      <p:ext uri="{BB962C8B-B14F-4D97-AF65-F5344CB8AC3E}">
        <p14:creationId xmlns:p14="http://schemas.microsoft.com/office/powerpoint/2010/main" val="379676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08076" y="-41556"/>
            <a:ext cx="8042276" cy="1336956"/>
          </a:xfrm>
        </p:spPr>
        <p:txBody>
          <a:bodyPr/>
          <a:lstStyle/>
          <a:p>
            <a:r>
              <a:rPr lang="es-ES_tradnl" sz="3600" dirty="0" err="1">
                <a:solidFill>
                  <a:srgbClr val="FFFFFF"/>
                </a:solidFill>
              </a:rPr>
              <a:t>Student-Centered</a:t>
            </a:r>
            <a:r>
              <a:rPr lang="es-ES_tradnl" sz="3600" dirty="0">
                <a:solidFill>
                  <a:srgbClr val="FFFFFF"/>
                </a:solidFill>
              </a:rPr>
              <a:t/>
            </a:r>
            <a:br>
              <a:rPr lang="es-ES_tradnl" sz="3600" dirty="0">
                <a:solidFill>
                  <a:srgbClr val="FFFFFF"/>
                </a:solidFill>
              </a:rPr>
            </a:br>
            <a:r>
              <a:rPr lang="es-ES_tradnl" sz="3600" dirty="0" err="1" smtClean="0">
                <a:solidFill>
                  <a:srgbClr val="FFFFFF"/>
                </a:solidFill>
              </a:rPr>
              <a:t>Learning</a:t>
            </a:r>
            <a:endParaRPr lang="es-ES_tradnl" sz="36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33600"/>
            <a:ext cx="7661276" cy="43434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003366"/>
              </a:buClr>
            </a:pPr>
            <a:r>
              <a:rPr lang="es-ES_tradnl" dirty="0" err="1"/>
              <a:t>Sparking</a:t>
            </a:r>
            <a:r>
              <a:rPr lang="es-ES_tradnl" dirty="0"/>
              <a:t> </a:t>
            </a:r>
            <a:r>
              <a:rPr lang="es-ES_tradnl" dirty="0" err="1"/>
              <a:t>Curiosity</a:t>
            </a:r>
            <a:endParaRPr lang="es-ES_tradnl" dirty="0"/>
          </a:p>
          <a:p>
            <a:pPr lvl="1">
              <a:spcAft>
                <a:spcPts val="1200"/>
              </a:spcAft>
              <a:buClr>
                <a:srgbClr val="003366"/>
              </a:buClr>
            </a:pPr>
            <a:r>
              <a:rPr lang="es-ES_tradnl" dirty="0" err="1"/>
              <a:t>Igniting</a:t>
            </a:r>
            <a:r>
              <a:rPr lang="es-ES_tradnl" dirty="0"/>
              <a:t> </a:t>
            </a:r>
            <a:r>
              <a:rPr lang="es-ES_tradnl" dirty="0" err="1"/>
              <a:t>Passion</a:t>
            </a:r>
            <a:endParaRPr lang="es-ES_tradnl" dirty="0"/>
          </a:p>
          <a:p>
            <a:pPr lvl="2">
              <a:spcAft>
                <a:spcPts val="1200"/>
              </a:spcAft>
              <a:buClr>
                <a:srgbClr val="003366"/>
              </a:buClr>
            </a:pPr>
            <a:r>
              <a:rPr lang="es-ES_tradnl" dirty="0" err="1"/>
              <a:t>Unleashing</a:t>
            </a:r>
            <a:r>
              <a:rPr lang="es-ES_tradnl" dirty="0"/>
              <a:t> </a:t>
            </a:r>
            <a:r>
              <a:rPr lang="es-ES_tradnl" dirty="0" err="1"/>
              <a:t>Genius</a:t>
            </a:r>
            <a:endParaRPr lang="es-ES_tradnl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62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324" y="-304800"/>
            <a:ext cx="8042276" cy="1336956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FFFFFF"/>
                </a:solidFill>
              </a:rPr>
              <a:t>Educational Innovations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8042276" cy="434340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Clr>
                <a:srgbClr val="000090"/>
              </a:buClr>
            </a:pPr>
            <a:r>
              <a:rPr lang="en-US" dirty="0"/>
              <a:t>Curriculum (multi-disciplinary, experiential / problem-based /design-based, competency-based)</a:t>
            </a:r>
          </a:p>
          <a:p>
            <a:pPr>
              <a:lnSpc>
                <a:spcPct val="130000"/>
              </a:lnSpc>
              <a:buClr>
                <a:srgbClr val="000090"/>
              </a:buClr>
            </a:pPr>
            <a:r>
              <a:rPr lang="en-US" dirty="0"/>
              <a:t>Student-centered teaching through active &amp; interactive pedagogical approaches</a:t>
            </a:r>
          </a:p>
          <a:p>
            <a:pPr>
              <a:lnSpc>
                <a:spcPct val="130000"/>
              </a:lnSpc>
              <a:buClr>
                <a:srgbClr val="000090"/>
              </a:buClr>
            </a:pPr>
            <a:r>
              <a:rPr lang="en-US" dirty="0"/>
              <a:t>Aligned assessment</a:t>
            </a:r>
          </a:p>
          <a:p>
            <a:pPr>
              <a:lnSpc>
                <a:spcPct val="130000"/>
              </a:lnSpc>
              <a:buClr>
                <a:srgbClr val="000090"/>
              </a:buClr>
            </a:pPr>
            <a:r>
              <a:rPr lang="en-US" dirty="0"/>
              <a:t>Appropriate use of new technologies (AI, big data, VR, blockchain)</a:t>
            </a:r>
          </a:p>
          <a:p>
            <a:pPr marL="0" indent="0">
              <a:lnSpc>
                <a:spcPct val="130000"/>
              </a:lnSpc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59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33867"/>
            <a:ext cx="8229600" cy="1143000"/>
          </a:xfrm>
        </p:spPr>
        <p:txBody>
          <a:bodyPr/>
          <a:lstStyle/>
          <a:p>
            <a:pPr algn="l"/>
            <a:r>
              <a:rPr lang="en-US" sz="4000" dirty="0">
                <a:solidFill>
                  <a:srgbClr val="FFFFFF"/>
                </a:solidFill>
              </a:rPr>
              <a:t>Golden Triangle</a:t>
            </a:r>
          </a:p>
        </p:txBody>
      </p:sp>
      <p:sp>
        <p:nvSpPr>
          <p:cNvPr id="5" name="Isosceles Triangle 4"/>
          <p:cNvSpPr/>
          <p:nvPr/>
        </p:nvSpPr>
        <p:spPr bwMode="auto">
          <a:xfrm>
            <a:off x="4038600" y="3048000"/>
            <a:ext cx="1060704" cy="914400"/>
          </a:xfrm>
          <a:prstGeom prst="triangl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Isosceles Triangle 5"/>
          <p:cNvSpPr/>
          <p:nvPr/>
        </p:nvSpPr>
        <p:spPr bwMode="auto">
          <a:xfrm>
            <a:off x="2819400" y="1981200"/>
            <a:ext cx="1447800" cy="1066800"/>
          </a:xfrm>
          <a:prstGeom prst="triangl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Isosceles Triangle 6"/>
          <p:cNvSpPr/>
          <p:nvPr/>
        </p:nvSpPr>
        <p:spPr bwMode="auto">
          <a:xfrm>
            <a:off x="2667000" y="2743200"/>
            <a:ext cx="1600200" cy="1066800"/>
          </a:xfrm>
          <a:prstGeom prst="triangl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Isosceles Triangle 7"/>
          <p:cNvSpPr/>
          <p:nvPr/>
        </p:nvSpPr>
        <p:spPr bwMode="auto">
          <a:xfrm>
            <a:off x="3124200" y="3505200"/>
            <a:ext cx="1060704" cy="914400"/>
          </a:xfrm>
          <a:prstGeom prst="triangl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Isosceles Triangle 8"/>
          <p:cNvSpPr/>
          <p:nvPr/>
        </p:nvSpPr>
        <p:spPr bwMode="auto">
          <a:xfrm>
            <a:off x="3505200" y="3581400"/>
            <a:ext cx="1060704" cy="914400"/>
          </a:xfrm>
          <a:prstGeom prst="triangl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Isosceles Triangle 9"/>
          <p:cNvSpPr/>
          <p:nvPr/>
        </p:nvSpPr>
        <p:spPr bwMode="auto">
          <a:xfrm>
            <a:off x="3124200" y="3352800"/>
            <a:ext cx="1975104" cy="1371600"/>
          </a:xfrm>
          <a:prstGeom prst="triangl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Isosceles Triangle 10"/>
          <p:cNvSpPr/>
          <p:nvPr/>
        </p:nvSpPr>
        <p:spPr bwMode="auto">
          <a:xfrm>
            <a:off x="838200" y="2743200"/>
            <a:ext cx="3118104" cy="1752600"/>
          </a:xfrm>
          <a:prstGeom prst="triangl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Isosceles Triangle 11"/>
          <p:cNvSpPr/>
          <p:nvPr/>
        </p:nvSpPr>
        <p:spPr bwMode="auto">
          <a:xfrm>
            <a:off x="1676400" y="2057400"/>
            <a:ext cx="2737104" cy="2057400"/>
          </a:xfrm>
          <a:prstGeom prst="triangl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Isosceles Triangle 12"/>
          <p:cNvSpPr/>
          <p:nvPr/>
        </p:nvSpPr>
        <p:spPr bwMode="auto">
          <a:xfrm>
            <a:off x="4038600" y="3124200"/>
            <a:ext cx="1060704" cy="914400"/>
          </a:xfrm>
          <a:prstGeom prst="triangle">
            <a:avLst>
              <a:gd name="adj" fmla="val 5000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Isosceles Triangle 14"/>
          <p:cNvSpPr/>
          <p:nvPr/>
        </p:nvSpPr>
        <p:spPr bwMode="auto">
          <a:xfrm>
            <a:off x="4267200" y="3276600"/>
            <a:ext cx="1060704" cy="914400"/>
          </a:xfrm>
          <a:prstGeom prst="triangl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Isosceles Triangle 15"/>
          <p:cNvSpPr/>
          <p:nvPr/>
        </p:nvSpPr>
        <p:spPr bwMode="auto">
          <a:xfrm>
            <a:off x="4419600" y="2743200"/>
            <a:ext cx="1060704" cy="914400"/>
          </a:xfrm>
          <a:prstGeom prst="triangl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Isosceles Triangle 16"/>
          <p:cNvSpPr/>
          <p:nvPr/>
        </p:nvSpPr>
        <p:spPr bwMode="auto">
          <a:xfrm>
            <a:off x="4114800" y="2667000"/>
            <a:ext cx="1060704" cy="914400"/>
          </a:xfrm>
          <a:prstGeom prst="triangl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Isosceles Triangle 17"/>
          <p:cNvSpPr/>
          <p:nvPr/>
        </p:nvSpPr>
        <p:spPr bwMode="auto">
          <a:xfrm>
            <a:off x="4114800" y="2667000"/>
            <a:ext cx="1524000" cy="914400"/>
          </a:xfrm>
          <a:prstGeom prst="triangl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>
            <a:off x="3657600" y="1828800"/>
            <a:ext cx="304800" cy="10668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Isosceles Triangle 21"/>
          <p:cNvSpPr/>
          <p:nvPr/>
        </p:nvSpPr>
        <p:spPr bwMode="auto">
          <a:xfrm>
            <a:off x="5867400" y="2133600"/>
            <a:ext cx="1060704" cy="914400"/>
          </a:xfrm>
          <a:prstGeom prst="triangle">
            <a:avLst>
              <a:gd name="adj" fmla="val 49102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Isosceles Triangle 22"/>
          <p:cNvSpPr/>
          <p:nvPr/>
        </p:nvSpPr>
        <p:spPr bwMode="auto">
          <a:xfrm>
            <a:off x="2362200" y="2133600"/>
            <a:ext cx="2356104" cy="1295400"/>
          </a:xfrm>
          <a:prstGeom prst="triangl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Isosceles Triangle 23"/>
          <p:cNvSpPr/>
          <p:nvPr/>
        </p:nvSpPr>
        <p:spPr bwMode="auto">
          <a:xfrm flipH="1">
            <a:off x="4184904" y="2209800"/>
            <a:ext cx="2292096" cy="1295400"/>
          </a:xfrm>
          <a:prstGeom prst="triangle">
            <a:avLst>
              <a:gd name="adj" fmla="val 5000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Isosceles Triangle 24"/>
          <p:cNvSpPr/>
          <p:nvPr/>
        </p:nvSpPr>
        <p:spPr bwMode="auto">
          <a:xfrm>
            <a:off x="3505200" y="2438400"/>
            <a:ext cx="1746504" cy="1219200"/>
          </a:xfrm>
          <a:prstGeom prst="triangl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Isosceles Triangle 25"/>
          <p:cNvSpPr/>
          <p:nvPr/>
        </p:nvSpPr>
        <p:spPr>
          <a:xfrm>
            <a:off x="2590800" y="2438400"/>
            <a:ext cx="3962400" cy="3276600"/>
          </a:xfrm>
          <a:prstGeom prst="triangle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71435" y="1676400"/>
            <a:ext cx="1861408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Assessment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6975" y="5528846"/>
            <a:ext cx="1675459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Curriculum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94183" y="5528846"/>
            <a:ext cx="1572866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Pedagogy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05200" y="4292025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Appropriate Use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1475271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ppe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0"/>
            <a:ext cx="9677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6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5366E-4E0D-C944-8298-190B258273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572E09-DE15-0F4E-A993-8E10517B9D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848833-7F19-DB43-9E2C-A458B0F71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4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R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9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540124" y="-228600"/>
            <a:ext cx="8042276" cy="1336956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Today</a:t>
            </a:r>
          </a:p>
        </p:txBody>
      </p:sp>
      <p:sp>
        <p:nvSpPr>
          <p:cNvPr id="835587" name="AutoShape 3"/>
          <p:cNvSpPr>
            <a:spLocks noChangeArrowheads="1"/>
          </p:cNvSpPr>
          <p:nvPr/>
        </p:nvSpPr>
        <p:spPr bwMode="auto">
          <a:xfrm rot="10800000">
            <a:off x="1295400" y="1600200"/>
            <a:ext cx="6807200" cy="51054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835588" name="Text Box 4"/>
          <p:cNvSpPr txBox="1">
            <a:spLocks noChangeArrowheads="1"/>
          </p:cNvSpPr>
          <p:nvPr/>
        </p:nvSpPr>
        <p:spPr bwMode="auto">
          <a:xfrm>
            <a:off x="3556000" y="2971826"/>
            <a:ext cx="23368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dirty="0">
                <a:effectLst/>
                <a:latin typeface="Times New Roman" pitchFamily="18" charset="0"/>
              </a:rPr>
              <a:t>Postgraduate studies</a:t>
            </a:r>
          </a:p>
        </p:txBody>
      </p:sp>
      <p:sp>
        <p:nvSpPr>
          <p:cNvPr id="835589" name="Text Box 5"/>
          <p:cNvSpPr txBox="1">
            <a:spLocks noChangeArrowheads="1"/>
          </p:cNvSpPr>
          <p:nvPr/>
        </p:nvSpPr>
        <p:spPr bwMode="auto">
          <a:xfrm>
            <a:off x="5994400" y="2971826"/>
            <a:ext cx="23368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50000"/>
              </a:spcBef>
              <a:buClrTx/>
            </a:pPr>
            <a:endParaRPr lang="en-US">
              <a:effectLst/>
              <a:latin typeface="Times New Roman" pitchFamily="18" charset="0"/>
            </a:endParaRPr>
          </a:p>
        </p:txBody>
      </p:sp>
      <p:sp>
        <p:nvSpPr>
          <p:cNvPr id="835590" name="Rectangle 6"/>
          <p:cNvSpPr>
            <a:spLocks noChangeArrowheads="1"/>
          </p:cNvSpPr>
          <p:nvPr/>
        </p:nvSpPr>
        <p:spPr bwMode="auto">
          <a:xfrm>
            <a:off x="3556000" y="4514876"/>
            <a:ext cx="213571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dirty="0">
                <a:effectLst/>
                <a:latin typeface="Times New Roman" pitchFamily="18" charset="0"/>
              </a:rPr>
              <a:t>First degree</a:t>
            </a:r>
          </a:p>
        </p:txBody>
      </p:sp>
    </p:spTree>
    <p:extLst>
      <p:ext uri="{BB962C8B-B14F-4D97-AF65-F5344CB8AC3E}">
        <p14:creationId xmlns:p14="http://schemas.microsoft.com/office/powerpoint/2010/main" val="41570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43" name="Rectangle 7"/>
          <p:cNvSpPr>
            <a:spLocks noGrp="1" noChangeArrowheads="1"/>
          </p:cNvSpPr>
          <p:nvPr>
            <p:ph type="title"/>
          </p:nvPr>
        </p:nvSpPr>
        <p:spPr>
          <a:xfrm>
            <a:off x="492124" y="-270156"/>
            <a:ext cx="8042276" cy="1336956"/>
          </a:xfrm>
        </p:spPr>
        <p:txBody>
          <a:bodyPr/>
          <a:lstStyle/>
          <a:p>
            <a:pPr algn="l"/>
            <a:r>
              <a:rPr lang="en-US" altLang="zh-TW" dirty="0">
                <a:solidFill>
                  <a:srgbClr val="FFFFFF"/>
                </a:solidFill>
                <a:ea typeface="PMingLiU" pitchFamily="18" charset="-120"/>
              </a:rPr>
              <a:t>University of the future?</a:t>
            </a:r>
          </a:p>
        </p:txBody>
      </p:sp>
      <p:sp>
        <p:nvSpPr>
          <p:cNvPr id="961539" name="Text Box 3"/>
          <p:cNvSpPr txBox="1">
            <a:spLocks noChangeArrowheads="1"/>
          </p:cNvSpPr>
          <p:nvPr/>
        </p:nvSpPr>
        <p:spPr bwMode="auto">
          <a:xfrm>
            <a:off x="5181600" y="5638800"/>
            <a:ext cx="345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zh-TW" sz="1800" b="1" dirty="0">
                <a:effectLst/>
                <a:ea typeface="PMingLiU" pitchFamily="18" charset="-120"/>
              </a:rPr>
              <a:t>Continuing Professional Development</a:t>
            </a:r>
          </a:p>
        </p:txBody>
      </p:sp>
      <p:sp>
        <p:nvSpPr>
          <p:cNvPr id="961540" name="Text Box 4"/>
          <p:cNvSpPr txBox="1">
            <a:spLocks noChangeArrowheads="1"/>
          </p:cNvSpPr>
          <p:nvPr/>
        </p:nvSpPr>
        <p:spPr bwMode="auto">
          <a:xfrm>
            <a:off x="1219200" y="5638800"/>
            <a:ext cx="2540000" cy="54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0"/>
              </a:spcBef>
              <a:buClrTx/>
            </a:pPr>
            <a:r>
              <a:rPr lang="en-US" altLang="zh-TW" sz="1800" b="1" dirty="0">
                <a:effectLst/>
                <a:ea typeface="PMingLiU" pitchFamily="18" charset="-120"/>
              </a:rPr>
              <a:t>Career Change</a:t>
            </a:r>
          </a:p>
          <a:p>
            <a:pPr>
              <a:spcBef>
                <a:spcPts val="0"/>
              </a:spcBef>
              <a:buClrTx/>
            </a:pPr>
            <a:r>
              <a:rPr lang="en-US" altLang="zh-TW" sz="1800" b="1" dirty="0">
                <a:effectLst/>
                <a:ea typeface="PMingLiU" pitchFamily="18" charset="-120"/>
              </a:rPr>
              <a:t> Studies</a:t>
            </a:r>
          </a:p>
        </p:txBody>
      </p:sp>
      <p:sp>
        <p:nvSpPr>
          <p:cNvPr id="961541" name="Text Box 5"/>
          <p:cNvSpPr txBox="1">
            <a:spLocks noChangeArrowheads="1"/>
          </p:cNvSpPr>
          <p:nvPr/>
        </p:nvSpPr>
        <p:spPr bwMode="auto">
          <a:xfrm>
            <a:off x="6858000" y="3276600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zh-TW" sz="1800" b="1" dirty="0">
                <a:effectLst/>
                <a:ea typeface="PMingLiU" pitchFamily="18" charset="-120"/>
              </a:rPr>
              <a:t>Graduate Studies</a:t>
            </a:r>
          </a:p>
        </p:txBody>
      </p:sp>
      <p:sp>
        <p:nvSpPr>
          <p:cNvPr id="961542" name="Text Box 6"/>
          <p:cNvSpPr txBox="1">
            <a:spLocks noChangeArrowheads="1"/>
          </p:cNvSpPr>
          <p:nvPr/>
        </p:nvSpPr>
        <p:spPr bwMode="auto">
          <a:xfrm>
            <a:off x="3200400" y="1524000"/>
            <a:ext cx="2971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zh-TW" sz="1800" b="1" dirty="0">
                <a:effectLst/>
                <a:ea typeface="PMingLiU" pitchFamily="18" charset="-120"/>
              </a:rPr>
              <a:t>Undergraduate Studies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334000" y="2514600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zh-TW" sz="1800" i="1" dirty="0">
                <a:effectLst/>
                <a:ea typeface="PMingLiU" pitchFamily="18" charset="-120"/>
              </a:rPr>
              <a:t>On-campus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715000" y="4191000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zh-TW" sz="1800" i="1" dirty="0">
                <a:effectLst/>
                <a:ea typeface="PMingLiU" pitchFamily="18" charset="-120"/>
              </a:rPr>
              <a:t>On-line</a:t>
            </a:r>
          </a:p>
        </p:txBody>
      </p:sp>
      <p:sp>
        <p:nvSpPr>
          <p:cNvPr id="2" name="5-Point Star 1"/>
          <p:cNvSpPr/>
          <p:nvPr/>
        </p:nvSpPr>
        <p:spPr bwMode="auto">
          <a:xfrm>
            <a:off x="7467600" y="2133600"/>
            <a:ext cx="1828800" cy="1447800"/>
          </a:xfrm>
          <a:prstGeom prst="star5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5-Point Star 11"/>
          <p:cNvSpPr/>
          <p:nvPr/>
        </p:nvSpPr>
        <p:spPr bwMode="auto">
          <a:xfrm>
            <a:off x="2590800" y="2133600"/>
            <a:ext cx="3810000" cy="3352800"/>
          </a:xfrm>
          <a:prstGeom prst="star5">
            <a:avLst/>
          </a:prstGeom>
          <a:solidFill>
            <a:srgbClr val="3333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3276600"/>
            <a:ext cx="254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zh-TW" sz="1800" b="1" dirty="0">
                <a:effectLst/>
                <a:ea typeface="PMingLiU" pitchFamily="18" charset="-120"/>
              </a:rPr>
              <a:t>Citizenship &amp; Life  Skills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114800" y="5105400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zh-TW" sz="1800" i="1" dirty="0">
                <a:effectLst/>
                <a:ea typeface="PMingLiU" pitchFamily="18" charset="-120"/>
              </a:rPr>
              <a:t>Hybrid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209800" y="4191000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zh-TW" sz="1800" i="1" dirty="0">
                <a:effectLst/>
                <a:ea typeface="PMingLiU" pitchFamily="18" charset="-120"/>
              </a:rPr>
              <a:t>Itinerant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438400" y="2514600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US" altLang="zh-TW" sz="1800" i="1" dirty="0">
                <a:effectLst/>
                <a:ea typeface="PMingLiU" pitchFamily="18" charset="-120"/>
              </a:rPr>
              <a:t>Multiple</a:t>
            </a:r>
          </a:p>
        </p:txBody>
      </p:sp>
    </p:spTree>
    <p:extLst>
      <p:ext uri="{BB962C8B-B14F-4D97-AF65-F5344CB8AC3E}">
        <p14:creationId xmlns:p14="http://schemas.microsoft.com/office/powerpoint/2010/main" val="175854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4" y="0"/>
            <a:ext cx="8042276" cy="1336956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FFFFFF"/>
                </a:solidFill>
              </a:rPr>
              <a:t>Tertiary education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at the heart of economic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057400"/>
            <a:ext cx="7585076" cy="4343400"/>
          </a:xfrm>
        </p:spPr>
        <p:txBody>
          <a:bodyPr/>
          <a:lstStyle/>
          <a:p>
            <a:pPr>
              <a:lnSpc>
                <a:spcPct val="120000"/>
              </a:lnSpc>
              <a:buClr>
                <a:srgbClr val="000090"/>
              </a:buClr>
            </a:pPr>
            <a:r>
              <a:rPr lang="en-US" dirty="0"/>
              <a:t>Nordic countries</a:t>
            </a:r>
          </a:p>
          <a:p>
            <a:pPr>
              <a:lnSpc>
                <a:spcPct val="120000"/>
              </a:lnSpc>
              <a:buClr>
                <a:srgbClr val="000090"/>
              </a:buClr>
            </a:pPr>
            <a:r>
              <a:rPr lang="en-US" dirty="0"/>
              <a:t>Lisbon agenda of the EU</a:t>
            </a:r>
          </a:p>
          <a:p>
            <a:pPr>
              <a:lnSpc>
                <a:spcPct val="120000"/>
              </a:lnSpc>
              <a:buClr>
                <a:srgbClr val="000090"/>
              </a:buClr>
            </a:pPr>
            <a:r>
              <a:rPr lang="en-US" dirty="0"/>
              <a:t>Asian tigers / dragons</a:t>
            </a:r>
          </a:p>
        </p:txBody>
      </p:sp>
    </p:spTree>
    <p:extLst>
      <p:ext uri="{BB962C8B-B14F-4D97-AF65-F5344CB8AC3E}">
        <p14:creationId xmlns:p14="http://schemas.microsoft.com/office/powerpoint/2010/main" val="236326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ldest gradua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9185379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28800" y="685800"/>
            <a:ext cx="58674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 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69E787-5236-A44F-BB39-D16BAD479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16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34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08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001000" cy="1143000"/>
          </a:xfrm>
        </p:spPr>
        <p:txBody>
          <a:bodyPr/>
          <a:lstStyle/>
          <a:p>
            <a:pPr algn="l" eaLnBrk="1" hangingPunct="1"/>
            <a:r>
              <a:rPr lang="en-US" dirty="0">
                <a:solidFill>
                  <a:srgbClr val="FFFFFF"/>
                </a:solidFill>
              </a:rPr>
              <a:t>Shape of degrees</a:t>
            </a:r>
          </a:p>
        </p:txBody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209800"/>
            <a:ext cx="7518400" cy="4419600"/>
          </a:xfrm>
        </p:spPr>
        <p:txBody>
          <a:bodyPr>
            <a:normAutofit/>
          </a:bodyPr>
          <a:lstStyle/>
          <a:p>
            <a:pPr>
              <a:spcBef>
                <a:spcPct val="40000"/>
              </a:spcBef>
              <a:spcAft>
                <a:spcPts val="2352"/>
              </a:spcAft>
              <a:buClr>
                <a:srgbClr val="003366"/>
              </a:buClr>
            </a:pPr>
            <a:r>
              <a:rPr lang="en-US" dirty="0"/>
              <a:t>Traditional degrees (</a:t>
            </a:r>
            <a:r>
              <a:rPr lang="en-US" dirty="0" err="1"/>
              <a:t>Bs</a:t>
            </a:r>
            <a:r>
              <a:rPr lang="en-US" dirty="0"/>
              <a:t>, </a:t>
            </a:r>
            <a:r>
              <a:rPr lang="en-US" dirty="0" err="1"/>
              <a:t>Ms</a:t>
            </a:r>
            <a:r>
              <a:rPr lang="en-US" dirty="0"/>
              <a:t>, PhD)</a:t>
            </a:r>
          </a:p>
          <a:p>
            <a:pPr>
              <a:spcBef>
                <a:spcPct val="40000"/>
              </a:spcBef>
              <a:spcAft>
                <a:spcPts val="2352"/>
              </a:spcAft>
              <a:buClr>
                <a:srgbClr val="003366"/>
              </a:buClr>
            </a:pPr>
            <a:r>
              <a:rPr lang="en-US" dirty="0"/>
              <a:t>Courses from several institutions / joint degrees</a:t>
            </a:r>
          </a:p>
          <a:p>
            <a:pPr>
              <a:spcBef>
                <a:spcPct val="40000"/>
              </a:spcBef>
              <a:spcAft>
                <a:spcPts val="2352"/>
              </a:spcAft>
              <a:buClr>
                <a:srgbClr val="003366"/>
              </a:buClr>
            </a:pPr>
            <a:r>
              <a:rPr lang="en-US" dirty="0"/>
              <a:t>Micro-credentials and </a:t>
            </a:r>
            <a:r>
              <a:rPr lang="en-US" dirty="0" err="1"/>
              <a:t>nano</a:t>
            </a:r>
            <a:r>
              <a:rPr lang="en-US" dirty="0"/>
              <a:t>-courses (certificates, badges, etc.)</a:t>
            </a:r>
          </a:p>
          <a:p>
            <a:pPr>
              <a:spcBef>
                <a:spcPct val="40000"/>
              </a:spcBef>
              <a:spcAft>
                <a:spcPts val="2352"/>
              </a:spcAft>
              <a:buClr>
                <a:srgbClr val="003366"/>
              </a:buClr>
            </a:pPr>
            <a:r>
              <a:rPr lang="en-US" dirty="0"/>
              <a:t>Mini-masters</a:t>
            </a:r>
          </a:p>
          <a:p>
            <a:pPr>
              <a:spcBef>
                <a:spcPct val="40000"/>
              </a:spcBef>
              <a:spcAft>
                <a:spcPts val="2352"/>
              </a:spcAft>
              <a:buClr>
                <a:srgbClr val="003366"/>
              </a:buClr>
            </a:pPr>
            <a:r>
              <a:rPr lang="en-US" dirty="0"/>
              <a:t>Separation of learning / credentials</a:t>
            </a:r>
          </a:p>
          <a:p>
            <a:pPr eaLnBrk="1" hangingPunct="1">
              <a:spcBef>
                <a:spcPct val="40000"/>
              </a:spcBef>
              <a:spcAft>
                <a:spcPct val="40000"/>
              </a:spcAft>
              <a:buClr>
                <a:schemeClr val="accent6">
                  <a:lumMod val="75000"/>
                </a:schemeClr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564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73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73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73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73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73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339" y="-31955"/>
            <a:ext cx="4677514" cy="691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eta-portada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094" y="-76200"/>
            <a:ext cx="9159093" cy="6934200"/>
          </a:xfrm>
        </p:spPr>
      </p:pic>
    </p:spTree>
    <p:extLst>
      <p:ext uri="{BB962C8B-B14F-4D97-AF65-F5344CB8AC3E}">
        <p14:creationId xmlns:p14="http://schemas.microsoft.com/office/powerpoint/2010/main" val="321050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08076" y="-304800"/>
            <a:ext cx="8042276" cy="1336956"/>
          </a:xfrm>
        </p:spPr>
        <p:txBody>
          <a:bodyPr/>
          <a:lstStyle/>
          <a:p>
            <a:r>
              <a:rPr lang="es-ES_tradnl" dirty="0">
                <a:solidFill>
                  <a:srgbClr val="FFFFFF"/>
                </a:solidFill>
              </a:rPr>
              <a:t>Beta </a:t>
            </a:r>
            <a:r>
              <a:rPr lang="es-ES_tradnl" dirty="0" err="1">
                <a:solidFill>
                  <a:srgbClr val="FFFFFF"/>
                </a:solidFill>
              </a:rPr>
              <a:t>mode</a:t>
            </a:r>
            <a:endParaRPr lang="es-ES_tradnl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33600"/>
            <a:ext cx="7661276" cy="43434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003366"/>
              </a:buClr>
            </a:pPr>
            <a:r>
              <a:rPr lang="en-US" dirty="0"/>
              <a:t>Continuous change and adaptation</a:t>
            </a:r>
          </a:p>
          <a:p>
            <a:pPr>
              <a:spcAft>
                <a:spcPts val="1200"/>
              </a:spcAft>
              <a:buClr>
                <a:srgbClr val="003366"/>
              </a:buClr>
            </a:pPr>
            <a:r>
              <a:rPr lang="en-US" dirty="0"/>
              <a:t>Open mind to accept innovation</a:t>
            </a:r>
          </a:p>
          <a:p>
            <a:pPr>
              <a:spcAft>
                <a:spcPts val="1200"/>
              </a:spcAft>
              <a:buClr>
                <a:srgbClr val="003366"/>
              </a:buClr>
            </a:pPr>
            <a:r>
              <a:rPr lang="en-US" dirty="0"/>
              <a:t>Humility: learning as you go</a:t>
            </a:r>
          </a:p>
          <a:p>
            <a:pPr>
              <a:spcAft>
                <a:spcPts val="2400"/>
              </a:spcAft>
            </a:pPr>
            <a:endParaRPr lang="es-ES_tradn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64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5" name="Rectangle 3"/>
          <p:cNvSpPr>
            <a:spLocks noChangeArrowheads="1"/>
          </p:cNvSpPr>
          <p:nvPr/>
        </p:nvSpPr>
        <p:spPr bwMode="auto">
          <a:xfrm>
            <a:off x="609600" y="3962400"/>
            <a:ext cx="8382000" cy="236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457200" indent="-457200" algn="l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003366"/>
              </a:buClr>
              <a:buSzPct val="100000"/>
              <a:buFont typeface="Arial"/>
              <a:buChar char="•"/>
            </a:pPr>
            <a:r>
              <a:rPr lang="es-CO" sz="3200" dirty="0">
                <a:solidFill>
                  <a:srgbClr val="003366"/>
                </a:solidFill>
                <a:effectLst/>
                <a:latin typeface="Times New Roman"/>
                <a:ea typeface="+mj-ea"/>
                <a:cs typeface="Times New Roman"/>
              </a:rPr>
              <a:t>An Outsider’s View of Australia’s Performance</a:t>
            </a:r>
          </a:p>
          <a:p>
            <a:pPr marL="457200" indent="-457200" algn="l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003366"/>
              </a:buClr>
              <a:buSzPct val="100000"/>
              <a:buFont typeface="Arial"/>
              <a:buChar char="•"/>
            </a:pPr>
            <a:r>
              <a:rPr lang="es-CO" sz="3200" dirty="0">
                <a:solidFill>
                  <a:srgbClr val="003366"/>
                </a:solidFill>
                <a:effectLst/>
                <a:latin typeface="Times New Roman"/>
                <a:ea typeface="+mj-ea"/>
                <a:cs typeface="Times New Roman"/>
              </a:rPr>
              <a:t>A Changing and Challenging World</a:t>
            </a:r>
          </a:p>
          <a:p>
            <a:pPr marL="457200" indent="-457200" algn="l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>
                <a:srgbClr val="003366"/>
              </a:buClr>
              <a:buSzPct val="100000"/>
              <a:buFont typeface="Arial" charset="0"/>
              <a:buChar char="•"/>
            </a:pPr>
            <a:r>
              <a:rPr lang="en-US" sz="3200" b="1" dirty="0">
                <a:solidFill>
                  <a:srgbClr val="003366"/>
                </a:solidFill>
                <a:effectLst/>
                <a:latin typeface="Times New Roman"/>
                <a:ea typeface="+mj-ea"/>
                <a:cs typeface="Times New Roman"/>
              </a:rPr>
              <a:t>The Erosion of Trust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04800"/>
            <a:ext cx="586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4800" dirty="0">
                <a:solidFill>
                  <a:srgbClr val="FFFFFF"/>
                </a:solidFill>
                <a:effectLst/>
                <a:latin typeface="Times New Roman" pitchFamily="18" charset="0"/>
              </a:rPr>
              <a:t>Outline</a:t>
            </a:r>
          </a:p>
        </p:txBody>
      </p:sp>
      <p:pic>
        <p:nvPicPr>
          <p:cNvPr id="7" name="Picture 6" descr="Libr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2133600"/>
            <a:ext cx="44958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16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12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C6266-E164-9143-816E-5C4E4B690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3276" y="-270156"/>
            <a:ext cx="8042276" cy="1336956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Two Major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D10FB-6E97-8144-B721-C3978DF73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75" y="1905000"/>
            <a:ext cx="8042276" cy="5029200"/>
          </a:xfrm>
        </p:spPr>
        <p:txBody>
          <a:bodyPr>
            <a:normAutofit/>
          </a:bodyPr>
          <a:lstStyle/>
          <a:p>
            <a:pPr lvl="0">
              <a:spcAft>
                <a:spcPts val="1200"/>
              </a:spcAft>
              <a:buClr>
                <a:srgbClr val="002060"/>
              </a:buClr>
            </a:pPr>
            <a:r>
              <a:rPr lang="en-US" dirty="0"/>
              <a:t>A World Fraught with Fraud</a:t>
            </a:r>
          </a:p>
          <a:p>
            <a:pPr lvl="0">
              <a:buClr>
                <a:srgbClr val="002060"/>
              </a:buClr>
            </a:pPr>
            <a:r>
              <a:rPr lang="en-US" dirty="0"/>
              <a:t>A Post-Truth World</a:t>
            </a:r>
          </a:p>
          <a:p>
            <a:pPr marL="349250" lvl="1" indent="0">
              <a:buClr>
                <a:srgbClr val="002060"/>
              </a:buClr>
              <a:buNone/>
            </a:pPr>
            <a:endParaRPr lang="en-US" dirty="0"/>
          </a:p>
          <a:p>
            <a:pPr marL="0" lvl="0" indent="0">
              <a:buClr>
                <a:srgbClr val="002060"/>
              </a:buClr>
              <a:buNone/>
            </a:pPr>
            <a:endParaRPr lang="en-US" dirty="0"/>
          </a:p>
          <a:p>
            <a:pPr marL="0" indent="0">
              <a:buClr>
                <a:srgbClr val="002060"/>
              </a:buCl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61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911C5-7F5E-B24B-85CE-FEE808F261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277C0-654F-3C42-A3BA-56BFFA6240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9E718-29AF-7046-9151-EF833E02F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00"/>
            <a:ext cx="9143999" cy="693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E8A17-ABE4-0C48-BA75-2F28E4C7EE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62272E-62E0-3E47-ABDB-B041C6B9B1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AEC5C9-3607-4243-A134-B930B2C024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1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2" descr="http://www.country-data.com/frd/cs/singapore/sg03_0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15937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1905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0B490-70F3-0C47-9F60-849F6FD4D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071599-375A-D949-A78D-1EA0A0108F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" y="0"/>
            <a:ext cx="6159500" cy="3810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099ADF-75B8-0D4C-831C-85DA476A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4581" y="2514600"/>
            <a:ext cx="352137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5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8001000" cy="1143000"/>
          </a:xfrm>
        </p:spPr>
        <p:txBody>
          <a:bodyPr/>
          <a:lstStyle/>
          <a:p>
            <a:pPr algn="l" eaLnBrk="1" hangingPunct="1"/>
            <a:r>
              <a:rPr lang="en-US" sz="3600" dirty="0">
                <a:solidFill>
                  <a:srgbClr val="FFFFFF"/>
                </a:solidFill>
              </a:rPr>
              <a:t>Fraud &amp; Corruption</a:t>
            </a:r>
          </a:p>
        </p:txBody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81200"/>
            <a:ext cx="7518400" cy="48006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003366"/>
              </a:buClr>
            </a:pPr>
            <a:r>
              <a:rPr lang="en-US" dirty="0"/>
              <a:t>Admission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003366"/>
              </a:buClr>
            </a:pPr>
            <a:r>
              <a:rPr lang="en-US" dirty="0"/>
              <a:t>Plagiarism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3366"/>
              </a:buClr>
            </a:pPr>
            <a:r>
              <a:rPr lang="en-US" dirty="0"/>
              <a:t>Fraud at exams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003366"/>
              </a:buClr>
            </a:pPr>
            <a:r>
              <a:rPr lang="en-US" dirty="0"/>
              <a:t>Contract cheating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003366"/>
              </a:buClr>
            </a:pPr>
            <a:r>
              <a:rPr lang="en-US" dirty="0"/>
              <a:t>Sexual harassment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0090"/>
              </a:buClr>
            </a:pPr>
            <a:r>
              <a:rPr lang="en-US" dirty="0"/>
              <a:t>Degree mills (esp. online)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0090"/>
              </a:buClr>
            </a:pPr>
            <a:r>
              <a:rPr lang="en-US" dirty="0"/>
              <a:t>Accreditation mills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0090"/>
              </a:buClr>
            </a:pPr>
            <a:r>
              <a:rPr lang="en-US" dirty="0"/>
              <a:t>Fake academic journals and conferences</a:t>
            </a:r>
          </a:p>
          <a:p>
            <a:pPr eaLnBrk="1" hangingPunct="1">
              <a:spcBef>
                <a:spcPts val="400"/>
              </a:spcBef>
              <a:spcAft>
                <a:spcPts val="400"/>
              </a:spcAft>
              <a:buClr>
                <a:srgbClr val="003366"/>
              </a:buClr>
            </a:pPr>
            <a:endParaRPr lang="en-US" dirty="0"/>
          </a:p>
          <a:p>
            <a:pPr marL="0" indent="0" eaLnBrk="1" hangingPunct="1">
              <a:spcBef>
                <a:spcPct val="40000"/>
              </a:spcBef>
              <a:spcAft>
                <a:spcPct val="40000"/>
              </a:spcAft>
              <a:buClr>
                <a:schemeClr val="accent6">
                  <a:lumMod val="75000"/>
                </a:schemeClr>
              </a:buCl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664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73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73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73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73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73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733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733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733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31876" y="-270156"/>
            <a:ext cx="8042276" cy="1336956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Counter-measures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8042276" cy="4343400"/>
          </a:xfrm>
        </p:spPr>
        <p:txBody>
          <a:bodyPr/>
          <a:lstStyle/>
          <a:p>
            <a:pPr>
              <a:buClr>
                <a:srgbClr val="000090"/>
              </a:buClr>
            </a:pPr>
            <a:r>
              <a:rPr lang="en-US" dirty="0"/>
              <a:t>Shame</a:t>
            </a:r>
          </a:p>
          <a:p>
            <a:pPr>
              <a:buClr>
                <a:srgbClr val="000090"/>
              </a:buClr>
            </a:pPr>
            <a:r>
              <a:rPr lang="en-US" dirty="0"/>
              <a:t>Prison (SA)</a:t>
            </a:r>
          </a:p>
          <a:p>
            <a:pPr>
              <a:buClr>
                <a:srgbClr val="000090"/>
              </a:buClr>
            </a:pPr>
            <a:r>
              <a:rPr lang="en-US" dirty="0"/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9432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0DF03-7F0C-4740-B232-7EB2BBE33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ED96E0-29F9-E94B-820F-BFE8EE3EB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199" y="1444532"/>
            <a:ext cx="9220200" cy="5413468"/>
          </a:xfrm>
        </p:spPr>
      </p:pic>
    </p:spTree>
    <p:extLst>
      <p:ext uri="{BB962C8B-B14F-4D97-AF65-F5344CB8AC3E}">
        <p14:creationId xmlns:p14="http://schemas.microsoft.com/office/powerpoint/2010/main" val="82083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31876" y="-270156"/>
            <a:ext cx="8042276" cy="1336956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Counter-measures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8042276" cy="4343400"/>
          </a:xfrm>
        </p:spPr>
        <p:txBody>
          <a:bodyPr/>
          <a:lstStyle/>
          <a:p>
            <a:pPr>
              <a:buClr>
                <a:srgbClr val="000090"/>
              </a:buClr>
            </a:pPr>
            <a:r>
              <a:rPr lang="en-US" dirty="0"/>
              <a:t>Shame</a:t>
            </a:r>
          </a:p>
          <a:p>
            <a:pPr>
              <a:buClr>
                <a:srgbClr val="000090"/>
              </a:buClr>
            </a:pPr>
            <a:r>
              <a:rPr lang="en-US" dirty="0"/>
              <a:t>Punishment (SA)</a:t>
            </a:r>
          </a:p>
          <a:p>
            <a:pPr>
              <a:buClr>
                <a:srgbClr val="000090"/>
              </a:buClr>
            </a:pPr>
            <a:r>
              <a:rPr lang="en-US" dirty="0"/>
              <a:t>Technology</a:t>
            </a:r>
          </a:p>
          <a:p>
            <a:pPr>
              <a:buClr>
                <a:srgbClr val="000090"/>
              </a:buClr>
            </a:pPr>
            <a:r>
              <a:rPr lang="en-US" dirty="0"/>
              <a:t>Independent measures</a:t>
            </a:r>
          </a:p>
        </p:txBody>
      </p:sp>
    </p:spTree>
    <p:extLst>
      <p:ext uri="{BB962C8B-B14F-4D97-AF65-F5344CB8AC3E}">
        <p14:creationId xmlns:p14="http://schemas.microsoft.com/office/powerpoint/2010/main" val="341997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3000" y="-346356"/>
            <a:ext cx="8042276" cy="1336956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Aspiring Minds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7620000" cy="43434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rgbClr val="000090"/>
              </a:buClr>
            </a:pPr>
            <a:r>
              <a:rPr lang="en-US" dirty="0"/>
              <a:t>Indian company administering the AMCAT competency test (job employability)</a:t>
            </a:r>
          </a:p>
          <a:p>
            <a:pPr>
              <a:lnSpc>
                <a:spcPct val="120000"/>
              </a:lnSpc>
              <a:buClr>
                <a:srgbClr val="000090"/>
              </a:buClr>
            </a:pPr>
            <a:r>
              <a:rPr lang="en-US" dirty="0"/>
              <a:t>1,100 Universities use AMCAT</a:t>
            </a:r>
          </a:p>
          <a:p>
            <a:pPr>
              <a:lnSpc>
                <a:spcPct val="120000"/>
              </a:lnSpc>
              <a:buClr>
                <a:srgbClr val="000090"/>
              </a:buClr>
            </a:pPr>
            <a:r>
              <a:rPr lang="en-US" dirty="0"/>
              <a:t>5</a:t>
            </a:r>
            <a:r>
              <a:rPr lang="x-none"/>
              <a:t> million people</a:t>
            </a:r>
            <a:r>
              <a:rPr lang="en-US" dirty="0"/>
              <a:t> tested</a:t>
            </a:r>
            <a:r>
              <a:rPr lang="x-none"/>
              <a:t> in 201</a:t>
            </a:r>
            <a:r>
              <a:rPr lang="en-US" dirty="0"/>
              <a:t>8</a:t>
            </a:r>
            <a:endParaRPr lang="x-none" dirty="0"/>
          </a:p>
          <a:p>
            <a:pPr>
              <a:lnSpc>
                <a:spcPct val="120000"/>
              </a:lnSpc>
              <a:buClr>
                <a:srgbClr val="000090"/>
              </a:buClr>
            </a:pPr>
            <a:r>
              <a:rPr lang="x-none" dirty="0"/>
              <a:t>Now active </a:t>
            </a:r>
            <a:r>
              <a:rPr lang="x-none"/>
              <a:t>in </a:t>
            </a:r>
            <a:r>
              <a:rPr lang="en-US" dirty="0"/>
              <a:t>Bangladesh, </a:t>
            </a:r>
            <a:r>
              <a:rPr lang="x-none"/>
              <a:t>China, </a:t>
            </a:r>
            <a:r>
              <a:rPr lang="en-US" dirty="0"/>
              <a:t>Malaysia, </a:t>
            </a:r>
            <a:r>
              <a:rPr lang="x-none"/>
              <a:t>the Philippines</a:t>
            </a:r>
            <a:r>
              <a:rPr lang="en-US" dirty="0"/>
              <a:t>, </a:t>
            </a:r>
            <a:r>
              <a:rPr lang="x-none"/>
              <a:t>the Middle East</a:t>
            </a:r>
            <a:r>
              <a:rPr lang="en-US" dirty="0"/>
              <a:t>, and the USA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08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© istock.com/CharlieA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52736" y="-27384"/>
            <a:ext cx="13139812" cy="68546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25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shot 2017-02-02 09.49.15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659" r="-15659"/>
          <a:stretch>
            <a:fillRect/>
          </a:stretch>
        </p:blipFill>
        <p:spPr>
          <a:xfrm>
            <a:off x="-762000" y="381000"/>
            <a:ext cx="10439399" cy="6324599"/>
          </a:xfrm>
        </p:spPr>
      </p:pic>
    </p:spTree>
    <p:extLst>
      <p:ext uri="{BB962C8B-B14F-4D97-AF65-F5344CB8AC3E}">
        <p14:creationId xmlns:p14="http://schemas.microsoft.com/office/powerpoint/2010/main" val="33690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4400" y="-76200"/>
            <a:ext cx="8042276" cy="1336956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Brexit(s):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the end of rationality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042276" cy="4343400"/>
          </a:xfrm>
        </p:spPr>
        <p:txBody>
          <a:bodyPr/>
          <a:lstStyle/>
          <a:p>
            <a:pPr>
              <a:buClr>
                <a:srgbClr val="000090"/>
              </a:buClr>
            </a:pPr>
            <a:r>
              <a:rPr lang="en-US" dirty="0"/>
              <a:t>Leaving the EU will save the UK millions of pounds</a:t>
            </a:r>
          </a:p>
          <a:p>
            <a:pPr>
              <a:buClr>
                <a:srgbClr val="000090"/>
              </a:buClr>
            </a:pPr>
            <a:r>
              <a:rPr lang="en-US" dirty="0"/>
              <a:t>We are done listening to the experts</a:t>
            </a:r>
          </a:p>
          <a:p>
            <a:pPr>
              <a:buClr>
                <a:srgbClr val="000090"/>
              </a:buClr>
            </a:pPr>
            <a:r>
              <a:rPr lang="en-US" dirty="0"/>
              <a:t>President Bush: “I don’t care what the facts say”</a:t>
            </a:r>
          </a:p>
          <a:p>
            <a:pPr>
              <a:buClr>
                <a:srgbClr val="000090"/>
              </a:buClr>
            </a:pPr>
            <a:r>
              <a:rPr lang="en-US" dirty="0"/>
              <a:t>Trump administration (Mr. Spicer): </a:t>
            </a:r>
          </a:p>
          <a:p>
            <a:pPr lvl="1">
              <a:spcBef>
                <a:spcPts val="1800"/>
              </a:spcBef>
              <a:buClr>
                <a:srgbClr val="000090"/>
              </a:buClr>
            </a:pPr>
            <a:r>
              <a:rPr lang="en-US" dirty="0"/>
              <a:t>“We would like to present alternative facts”</a:t>
            </a:r>
          </a:p>
          <a:p>
            <a:pPr lvl="1">
              <a:spcBef>
                <a:spcPts val="1800"/>
              </a:spcBef>
              <a:buClr>
                <a:srgbClr val="000090"/>
              </a:buClr>
            </a:pPr>
            <a:r>
              <a:rPr lang="en-US" dirty="0"/>
              <a:t>“Sometimes we can disagree with the facts.”</a:t>
            </a:r>
          </a:p>
          <a:p>
            <a:pPr>
              <a:spcBef>
                <a:spcPts val="1800"/>
              </a:spcBef>
              <a:buClr>
                <a:srgbClr val="000090"/>
              </a:buClr>
            </a:pPr>
            <a:r>
              <a:rPr lang="en-US" dirty="0"/>
              <a:t>Fake news, untruths and post-truth</a:t>
            </a:r>
          </a:p>
          <a:p>
            <a:pPr>
              <a:spcBef>
                <a:spcPts val="1800"/>
              </a:spcBef>
              <a:buClr>
                <a:srgbClr val="000090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62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9876" y="-304800"/>
            <a:ext cx="8042276" cy="1336956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Rejection of scientific evidence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681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668478"/>
            <a:ext cx="8042276" cy="1336956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Singapore in 2016</a:t>
            </a:r>
          </a:p>
        </p:txBody>
      </p:sp>
      <p:pic>
        <p:nvPicPr>
          <p:cNvPr id="8089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57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8200" y="-270156"/>
            <a:ext cx="8042276" cy="1336956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3600" dirty="0">
                <a:solidFill>
                  <a:schemeClr val="bg1"/>
                </a:solidFill>
              </a:rPr>
              <a:t>Brexit(s)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0090"/>
              </a:buClr>
            </a:pPr>
            <a:r>
              <a:rPr lang="en-US" dirty="0"/>
              <a:t>Evolution</a:t>
            </a:r>
          </a:p>
          <a:p>
            <a:pPr lvl="1">
              <a:buClr>
                <a:srgbClr val="000090"/>
              </a:buClr>
            </a:pPr>
            <a:r>
              <a:rPr lang="en-US" dirty="0"/>
              <a:t>(Indian HE Minister)</a:t>
            </a:r>
          </a:p>
          <a:p>
            <a:pPr>
              <a:buClr>
                <a:srgbClr val="000090"/>
              </a:buClr>
            </a:pPr>
            <a:r>
              <a:rPr lang="en-US" dirty="0"/>
              <a:t>Climate change</a:t>
            </a:r>
          </a:p>
          <a:p>
            <a:pPr>
              <a:buClr>
                <a:srgbClr val="000090"/>
              </a:buClr>
            </a:pPr>
            <a:r>
              <a:rPr lang="en-US" dirty="0"/>
              <a:t>Vaccines</a:t>
            </a:r>
          </a:p>
          <a:p>
            <a:pPr>
              <a:buClr>
                <a:srgbClr val="000090"/>
              </a:buClr>
            </a:pPr>
            <a:r>
              <a:rPr lang="en-US" dirty="0"/>
              <a:t>Our world is flat</a:t>
            </a:r>
          </a:p>
        </p:txBody>
      </p:sp>
    </p:spTree>
    <p:extLst>
      <p:ext uri="{BB962C8B-B14F-4D97-AF65-F5344CB8AC3E}">
        <p14:creationId xmlns:p14="http://schemas.microsoft.com/office/powerpoint/2010/main" val="207388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D19C6-8E92-2E42-AF0A-A4ED55BF2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F9797-3D46-C748-93C2-6710D231A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0A3226-7DC1-F048-8BD1-A2CB2526B6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3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8200" y="-270156"/>
            <a:ext cx="8042276" cy="1336956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3600" dirty="0">
                <a:solidFill>
                  <a:schemeClr val="bg1"/>
                </a:solidFill>
              </a:rPr>
              <a:t>Brexit(s)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0090"/>
              </a:buClr>
            </a:pPr>
            <a:r>
              <a:rPr lang="en-US" dirty="0"/>
              <a:t>Evolution </a:t>
            </a:r>
          </a:p>
          <a:p>
            <a:pPr>
              <a:buClr>
                <a:srgbClr val="000090"/>
              </a:buClr>
            </a:pPr>
            <a:r>
              <a:rPr lang="en-US" dirty="0"/>
              <a:t>Climate change</a:t>
            </a:r>
          </a:p>
          <a:p>
            <a:pPr>
              <a:buClr>
                <a:srgbClr val="000090"/>
              </a:buClr>
            </a:pPr>
            <a:r>
              <a:rPr lang="en-US" dirty="0"/>
              <a:t>Vaccines</a:t>
            </a:r>
          </a:p>
          <a:p>
            <a:pPr>
              <a:buClr>
                <a:srgbClr val="000090"/>
              </a:buClr>
            </a:pPr>
            <a:r>
              <a:rPr lang="en-US" dirty="0"/>
              <a:t>Our world is flat</a:t>
            </a:r>
          </a:p>
          <a:p>
            <a:pPr>
              <a:buClr>
                <a:srgbClr val="000090"/>
              </a:buClr>
            </a:pPr>
            <a:r>
              <a:rPr lang="en-US" dirty="0"/>
              <a:t>Historical events and facts</a:t>
            </a:r>
          </a:p>
          <a:p>
            <a:pPr>
              <a:buClr>
                <a:srgbClr val="000090"/>
              </a:buClr>
            </a:pPr>
            <a:r>
              <a:rPr lang="en-US" dirty="0"/>
              <a:t>Academia has lost credibility, convincing power and respect</a:t>
            </a:r>
          </a:p>
        </p:txBody>
      </p:sp>
    </p:spTree>
    <p:extLst>
      <p:ext uri="{BB962C8B-B14F-4D97-AF65-F5344CB8AC3E}">
        <p14:creationId xmlns:p14="http://schemas.microsoft.com/office/powerpoint/2010/main" val="84515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98476" y="0"/>
            <a:ext cx="6594476" cy="1336956"/>
          </a:xfrm>
        </p:spPr>
        <p:txBody>
          <a:bodyPr/>
          <a:lstStyle/>
          <a:p>
            <a:r>
              <a:rPr lang="en-US" sz="3200" dirty="0"/>
              <a:t> </a:t>
            </a:r>
            <a:r>
              <a:rPr lang="en-US" sz="3200" dirty="0">
                <a:solidFill>
                  <a:schemeClr val="bg1"/>
                </a:solidFill>
              </a:rPr>
              <a:t>Critical thinking &amp; respect for scientific evidence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00090"/>
              </a:buClr>
            </a:pPr>
            <a:r>
              <a:rPr lang="en-US" dirty="0"/>
              <a:t>Distinguish between real evidence and fabricated information (truth-seeking skills)</a:t>
            </a:r>
          </a:p>
          <a:p>
            <a:pPr>
              <a:buClr>
                <a:srgbClr val="000090"/>
              </a:buClr>
            </a:pPr>
            <a:r>
              <a:rPr lang="en-US" dirty="0"/>
              <a:t>Reinstate academic tradition of free and fair debates, undermined by relativism and political correctness</a:t>
            </a:r>
          </a:p>
          <a:p>
            <a:pPr>
              <a:buClr>
                <a:srgbClr val="000090"/>
              </a:buClr>
            </a:pPr>
            <a:r>
              <a:rPr lang="en-US" dirty="0"/>
              <a:t>Rebuild trust in academics and science</a:t>
            </a:r>
          </a:p>
          <a:p>
            <a:pPr>
              <a:buClr>
                <a:srgbClr val="000090"/>
              </a:buClr>
            </a:pPr>
            <a:r>
              <a:rPr lang="en-US" dirty="0"/>
              <a:t>Improve communication channels between TEIs and Society</a:t>
            </a:r>
          </a:p>
        </p:txBody>
      </p:sp>
    </p:spTree>
    <p:extLst>
      <p:ext uri="{BB962C8B-B14F-4D97-AF65-F5344CB8AC3E}">
        <p14:creationId xmlns:p14="http://schemas.microsoft.com/office/powerpoint/2010/main" val="409758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1905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 descr="Ask_for_Evidence_button.jpg">
            <a:extLst>
              <a:ext uri="{FF2B5EF4-FFF2-40B4-BE49-F238E27FC236}">
                <a16:creationId xmlns:a16="http://schemas.microsoft.com/office/drawing/2014/main" id="{BE4933D2-67FE-B640-9412-BADDBCF8A4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1" y="-57098"/>
            <a:ext cx="7620000" cy="691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6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001000" cy="1143000"/>
          </a:xfrm>
        </p:spPr>
        <p:txBody>
          <a:bodyPr/>
          <a:lstStyle/>
          <a:p>
            <a:pPr algn="l" eaLnBrk="1" hangingPunct="1"/>
            <a:r>
              <a:rPr lang="en-US" dirty="0">
                <a:solidFill>
                  <a:srgbClr val="FFFFFF"/>
                </a:solidFill>
              </a:rPr>
              <a:t>The pursuit of truth</a:t>
            </a:r>
          </a:p>
        </p:txBody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286000"/>
            <a:ext cx="7518400" cy="4343400"/>
          </a:xfrm>
        </p:spPr>
        <p:txBody>
          <a:bodyPr>
            <a:normAutofit/>
          </a:bodyPr>
          <a:lstStyle/>
          <a:p>
            <a:pPr>
              <a:spcBef>
                <a:spcPct val="40000"/>
              </a:spcBef>
              <a:spcAft>
                <a:spcPts val="2352"/>
              </a:spcAft>
              <a:buClr>
                <a:srgbClr val="003366"/>
              </a:buClr>
            </a:pPr>
            <a:r>
              <a:rPr lang="en-US" dirty="0"/>
              <a:t>By decree?</a:t>
            </a:r>
          </a:p>
          <a:p>
            <a:pPr>
              <a:spcBef>
                <a:spcPct val="40000"/>
              </a:spcBef>
              <a:spcAft>
                <a:spcPts val="2352"/>
              </a:spcAft>
              <a:buClr>
                <a:srgbClr val="003366"/>
              </a:buClr>
            </a:pPr>
            <a:r>
              <a:rPr lang="en-US" dirty="0"/>
              <a:t>Or regaining the trust of the public?</a:t>
            </a:r>
          </a:p>
          <a:p>
            <a:pPr eaLnBrk="1" hangingPunct="1">
              <a:spcBef>
                <a:spcPct val="40000"/>
              </a:spcBef>
              <a:spcAft>
                <a:spcPct val="40000"/>
              </a:spcAft>
              <a:buClr>
                <a:schemeClr val="accent6">
                  <a:lumMod val="75000"/>
                </a:schemeClr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185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73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73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7200900" cy="70273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McGill University (Canada)</a:t>
            </a:r>
          </a:p>
        </p:txBody>
      </p:sp>
      <p:pic>
        <p:nvPicPr>
          <p:cNvPr id="4" name="Content Placeholder 3" descr="Screenshot 2017-01-30 17.29.17.pn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46" b="-4342"/>
          <a:stretch/>
        </p:blipFill>
        <p:spPr>
          <a:xfrm>
            <a:off x="702919" y="1429529"/>
            <a:ext cx="7061459" cy="1949117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3724" y="5002401"/>
            <a:ext cx="2021307" cy="6105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28" y="3521243"/>
            <a:ext cx="8599572" cy="108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0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75000"/>
              </a:lnSpc>
            </a:pPr>
            <a:r>
              <a:rPr lang="zh-TW" altLang="en-US" dirty="0">
                <a:ea typeface="PMingLiU" pitchFamily="18" charset="-120"/>
              </a:rPr>
              <a:t/>
            </a:r>
            <a:br>
              <a:rPr lang="zh-TW" altLang="en-US" dirty="0">
                <a:ea typeface="PMingLiU" pitchFamily="18" charset="-120"/>
              </a:rPr>
            </a:br>
            <a:r>
              <a:rPr lang="zh-TW" altLang="en-US" dirty="0">
                <a:ea typeface="PMingLiU" pitchFamily="18" charset="-120"/>
              </a:rPr>
              <a:t>  </a:t>
            </a:r>
            <a:br>
              <a:rPr lang="zh-TW" altLang="en-US" dirty="0">
                <a:ea typeface="PMingLiU" pitchFamily="18" charset="-120"/>
              </a:rPr>
            </a:br>
            <a:r>
              <a:rPr lang="zh-TW" altLang="en-US" dirty="0">
                <a:ea typeface="PMingLiU" pitchFamily="18" charset="-120"/>
              </a:rPr>
              <a:t/>
            </a:r>
            <a:br>
              <a:rPr lang="zh-TW" altLang="en-US" dirty="0">
                <a:ea typeface="PMingLiU" pitchFamily="18" charset="-120"/>
              </a:rPr>
            </a:br>
            <a:r>
              <a:rPr lang="en-US" altLang="zh-TW" dirty="0">
                <a:ea typeface="PMingLiU" pitchFamily="18" charset="-120"/>
              </a:rPr>
              <a:t/>
            </a:r>
            <a:br>
              <a:rPr lang="en-US" altLang="zh-TW" dirty="0">
                <a:ea typeface="PMingLiU" pitchFamily="18" charset="-120"/>
              </a:rPr>
            </a:br>
            <a:r>
              <a:rPr lang="en-US" altLang="zh-TW" dirty="0">
                <a:ea typeface="PMingLiU" pitchFamily="18" charset="-120"/>
              </a:rPr>
              <a:t/>
            </a:r>
            <a:br>
              <a:rPr lang="en-US" altLang="zh-TW" dirty="0">
                <a:ea typeface="PMingLiU" pitchFamily="18" charset="-120"/>
              </a:rPr>
            </a:br>
            <a:r>
              <a:rPr lang="en-US" altLang="zh-TW" b="0" dirty="0">
                <a:solidFill>
                  <a:schemeClr val="tx1"/>
                </a:solidFill>
                <a:ea typeface="PMingLiU" pitchFamily="18" charset="-120"/>
              </a:rPr>
              <a:t/>
            </a:r>
            <a:br>
              <a:rPr lang="en-US" altLang="zh-TW" b="0" dirty="0">
                <a:solidFill>
                  <a:schemeClr val="tx1"/>
                </a:solidFill>
                <a:ea typeface="PMingLiU" pitchFamily="18" charset="-120"/>
              </a:rPr>
            </a:br>
            <a:r>
              <a:rPr lang="en-US" altLang="zh-TW" dirty="0">
                <a:solidFill>
                  <a:schemeClr val="tx1"/>
                </a:solidFill>
                <a:ea typeface="PMingLiU" pitchFamily="18" charset="-120"/>
              </a:rPr>
              <a:t/>
            </a:r>
            <a:br>
              <a:rPr lang="en-US" altLang="zh-TW" dirty="0">
                <a:solidFill>
                  <a:schemeClr val="tx1"/>
                </a:solidFill>
                <a:ea typeface="PMingLiU" pitchFamily="18" charset="-120"/>
              </a:rPr>
            </a:br>
            <a:endParaRPr lang="en-US" altLang="zh-TW" dirty="0">
              <a:solidFill>
                <a:schemeClr val="tx1"/>
              </a:solidFill>
              <a:ea typeface="PMingLiU" pitchFamily="18" charset="-120"/>
            </a:endParaRPr>
          </a:p>
        </p:txBody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PMingLiU" pitchFamily="18" charset="-120"/>
            </a:endParaRPr>
          </a:p>
          <a:p>
            <a:endParaRPr lang="zh-TW" altLang="en-US">
              <a:ea typeface="PMingLiU" pitchFamily="18" charset="-120"/>
            </a:endParaRPr>
          </a:p>
          <a:p>
            <a:endParaRPr lang="zh-TW" altLang="en-US">
              <a:ea typeface="PMingLiU" pitchFamily="18" charset="-120"/>
            </a:endParaRPr>
          </a:p>
          <a:p>
            <a:endParaRPr lang="zh-TW" altLang="en-US">
              <a:ea typeface="PMingLiU" pitchFamily="18" charset="-120"/>
            </a:endParaRPr>
          </a:p>
          <a:p>
            <a:endParaRPr lang="zh-TW" altLang="en-US">
              <a:ea typeface="PMingLiU" pitchFamily="18" charset="-120"/>
            </a:endParaRPr>
          </a:p>
        </p:txBody>
      </p:sp>
      <p:sp>
        <p:nvSpPr>
          <p:cNvPr id="881668" name="WordArt 4"/>
          <p:cNvSpPr>
            <a:spLocks noChangeArrowheads="1" noChangeShapeType="1" noTextEdit="1"/>
          </p:cNvSpPr>
          <p:nvPr/>
        </p:nvSpPr>
        <p:spPr bwMode="auto">
          <a:xfrm>
            <a:off x="1066800" y="2514600"/>
            <a:ext cx="7086600" cy="2590799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Conclusion:</a:t>
            </a:r>
          </a:p>
          <a:p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To Trust or Not to Trust… </a:t>
            </a:r>
          </a:p>
        </p:txBody>
      </p:sp>
    </p:spTree>
    <p:extLst>
      <p:ext uri="{BB962C8B-B14F-4D97-AF65-F5344CB8AC3E}">
        <p14:creationId xmlns:p14="http://schemas.microsoft.com/office/powerpoint/2010/main" val="23456468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1905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4AE9C-E444-3C47-A967-DB3E3CD07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2B703-54BD-3E4B-BE8C-914F9197D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8CEC64-12CA-7E45-A505-EDB492711E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0"/>
            <a:ext cx="556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1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9FE4F0-FF79-9042-B292-7789A9E12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754" y="0"/>
            <a:ext cx="9286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7" y="8467"/>
            <a:ext cx="9144000" cy="11430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FFFFFF"/>
                </a:solidFill>
              </a:rPr>
              <a:t>Creation of the Solar Energy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Research Institute</a:t>
            </a:r>
          </a:p>
        </p:txBody>
      </p:sp>
      <p:pic>
        <p:nvPicPr>
          <p:cNvPr id="5" name="Content Placeholder 4" descr="NUS solar energ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1371600"/>
            <a:ext cx="8305800" cy="5486400"/>
          </a:xfrm>
        </p:spPr>
      </p:pic>
      <p:pic>
        <p:nvPicPr>
          <p:cNvPr id="6" name="Picture 5" descr="Joachi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0"/>
            <a:ext cx="399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679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5E652-C533-514D-AA69-1B7D05927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7EE5C-7311-4943-9BED-75D45BDB4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9F4B4-E10A-5143-828A-BDB694C229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1300" cy="676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7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880A1-F574-614C-B5B8-671553F7D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9732E-2DC7-3D40-BEB6-310DF84B3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E5F35-1C5F-F24E-869D-7DBC5C0B7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400"/>
            <a:ext cx="9143999" cy="7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9ECEF-D726-1049-96E1-3EB7C8FD0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C32ED-CCE7-7D49-A035-6D099BB67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F48FAD-6CEB-9D43-9E4D-FD4910BECE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0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31876" y="-304800"/>
            <a:ext cx="8042276" cy="1336956"/>
          </a:xfrm>
        </p:spPr>
        <p:txBody>
          <a:bodyPr/>
          <a:lstStyle/>
          <a:p>
            <a:r>
              <a:rPr lang="es-ES_tradnl" sz="3600" dirty="0" err="1">
                <a:solidFill>
                  <a:srgbClr val="FFFFFF"/>
                </a:solidFill>
              </a:rPr>
              <a:t>Too</a:t>
            </a:r>
            <a:r>
              <a:rPr lang="es-ES_tradnl" sz="3600" dirty="0">
                <a:solidFill>
                  <a:srgbClr val="FFFFFF"/>
                </a:solidFill>
              </a:rPr>
              <a:t> </a:t>
            </a:r>
            <a:r>
              <a:rPr lang="es-ES_tradnl" sz="3600" dirty="0" err="1">
                <a:solidFill>
                  <a:srgbClr val="FFFFFF"/>
                </a:solidFill>
              </a:rPr>
              <a:t>much</a:t>
            </a:r>
            <a:r>
              <a:rPr lang="es-ES_tradnl" sz="3600" dirty="0">
                <a:solidFill>
                  <a:srgbClr val="FFFFFF"/>
                </a:solidFill>
              </a:rPr>
              <a:t> trust?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33600"/>
            <a:ext cx="7661276" cy="43434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rgbClr val="002060"/>
              </a:buClr>
            </a:pPr>
            <a:r>
              <a:rPr lang="en-US" dirty="0"/>
              <a:t>FAA has delegated key security decisions to Boeing</a:t>
            </a:r>
          </a:p>
          <a:p>
            <a:pPr>
              <a:spcAft>
                <a:spcPts val="600"/>
              </a:spcAft>
              <a:buClr>
                <a:srgbClr val="002060"/>
              </a:buClr>
            </a:pPr>
            <a:r>
              <a:rPr lang="en-US" dirty="0"/>
              <a:t>Internal culture of hastiness &amp; cutting corners (profit-driven)</a:t>
            </a:r>
          </a:p>
          <a:p>
            <a:pPr>
              <a:buClr>
                <a:srgbClr val="002060"/>
              </a:buClr>
            </a:pPr>
            <a:r>
              <a:rPr lang="en-US" dirty="0"/>
              <a:t>Ignoring safety advice from key internal actors</a:t>
            </a:r>
          </a:p>
        </p:txBody>
      </p:sp>
    </p:spTree>
    <p:extLst>
      <p:ext uri="{BB962C8B-B14F-4D97-AF65-F5344CB8AC3E}">
        <p14:creationId xmlns:p14="http://schemas.microsoft.com/office/powerpoint/2010/main" val="162720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D520AA61-4B01-F045-8D0F-C5954E41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9600" y="487362"/>
            <a:ext cx="8218487" cy="503238"/>
          </a:xfrm>
        </p:spPr>
        <p:txBody>
          <a:bodyPr/>
          <a:lstStyle/>
          <a:p>
            <a:r>
              <a:rPr lang="nb-NO" altLang="en-US" sz="3600" dirty="0" err="1">
                <a:solidFill>
                  <a:schemeClr val="bg1"/>
                </a:solidFill>
              </a:rPr>
              <a:t>Finding</a:t>
            </a:r>
            <a:r>
              <a:rPr lang="nb-NO" altLang="en-US" sz="3600" dirty="0">
                <a:solidFill>
                  <a:schemeClr val="bg1"/>
                </a:solidFill>
              </a:rPr>
              <a:t> </a:t>
            </a:r>
            <a:r>
              <a:rPr lang="nb-NO" altLang="en-US" sz="3600" dirty="0" err="1">
                <a:solidFill>
                  <a:schemeClr val="bg1"/>
                </a:solidFill>
              </a:rPr>
              <a:t>the</a:t>
            </a:r>
            <a:r>
              <a:rPr lang="nb-NO" altLang="en-US" sz="3600" dirty="0">
                <a:solidFill>
                  <a:schemeClr val="bg1"/>
                </a:solidFill>
              </a:rPr>
              <a:t> Right Balance?</a:t>
            </a:r>
          </a:p>
        </p:txBody>
      </p:sp>
      <p:pic>
        <p:nvPicPr>
          <p:cNvPr id="9219" name="Picture 2">
            <a:extLst>
              <a:ext uri="{FF2B5EF4-FFF2-40B4-BE49-F238E27FC236}">
                <a16:creationId xmlns:a16="http://schemas.microsoft.com/office/drawing/2014/main" id="{F66387B7-5BBA-8E4B-9B88-068D5E8E34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817" y="1447800"/>
            <a:ext cx="9188817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73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0DCB4-BA4D-9442-989B-114A587C9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3676" y="-76200"/>
            <a:ext cx="8042276" cy="1336956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Conceptualizing accountability options (</a:t>
            </a:r>
            <a:r>
              <a:rPr lang="en-US" sz="3200" dirty="0" err="1">
                <a:solidFill>
                  <a:schemeClr val="bg1"/>
                </a:solidFill>
              </a:rPr>
              <a:t>Stensaker</a:t>
            </a:r>
            <a:r>
              <a:rPr lang="en-US" sz="3200" dirty="0">
                <a:solidFill>
                  <a:schemeClr val="bg1"/>
                </a:solidFill>
              </a:rPr>
              <a:t> &amp; </a:t>
            </a:r>
            <a:r>
              <a:rPr lang="en-US" sz="3200" dirty="0" err="1">
                <a:solidFill>
                  <a:schemeClr val="bg1"/>
                </a:solidFill>
              </a:rPr>
              <a:t>Maasen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0984088-7535-4D4A-876B-59890DD4E4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9648136"/>
              </p:ext>
            </p:extLst>
          </p:nvPr>
        </p:nvGraphicFramePr>
        <p:xfrm>
          <a:off x="549275" y="1600200"/>
          <a:ext cx="8042274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0758">
                  <a:extLst>
                    <a:ext uri="{9D8B030D-6E8A-4147-A177-3AD203B41FA5}">
                      <a16:colId xmlns:a16="http://schemas.microsoft.com/office/drawing/2014/main" val="3822929808"/>
                    </a:ext>
                  </a:extLst>
                </a:gridCol>
                <a:gridCol w="2680758">
                  <a:extLst>
                    <a:ext uri="{9D8B030D-6E8A-4147-A177-3AD203B41FA5}">
                      <a16:colId xmlns:a16="http://schemas.microsoft.com/office/drawing/2014/main" val="1822355274"/>
                    </a:ext>
                  </a:extLst>
                </a:gridCol>
                <a:gridCol w="2680758">
                  <a:extLst>
                    <a:ext uri="{9D8B030D-6E8A-4147-A177-3AD203B41FA5}">
                      <a16:colId xmlns:a16="http://schemas.microsoft.com/office/drawing/2014/main" val="4285084144"/>
                    </a:ext>
                  </a:extLst>
                </a:gridCol>
              </a:tblGrid>
              <a:tr h="860726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US" sz="2000" b="1" dirty="0"/>
                        <a:t>Hard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US" sz="2000" b="1" dirty="0"/>
                        <a:t>Soft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726383"/>
                  </a:ext>
                </a:extLst>
              </a:tr>
              <a:tr h="2122337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2000" b="1" dirty="0"/>
                        <a:t>Rational / Instrumental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dirty="0"/>
                        <a:t>Legal &amp; financial regulations / Accreditation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dirty="0"/>
                        <a:t>Audit, evaluation, reporting, strategic planning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747040"/>
                  </a:ext>
                </a:extLst>
              </a:tr>
              <a:tr h="2122337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2000" b="1" dirty="0"/>
                        <a:t>Normative / Cognitive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dirty="0"/>
                        <a:t>League tables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dirty="0"/>
                        <a:t>Strategic advisory boards, partnerships, branding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363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658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2"/>
          <p:cNvSpPr>
            <a:spLocks noChangeArrowheads="1"/>
          </p:cNvSpPr>
          <p:nvPr/>
        </p:nvSpPr>
        <p:spPr bwMode="auto">
          <a:xfrm>
            <a:off x="1066800" y="228600"/>
            <a:ext cx="771525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</a:pPr>
            <a:endParaRPr lang="en-US" sz="4800"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100356" name="Rectangle 3"/>
          <p:cNvSpPr>
            <a:spLocks noChangeArrowheads="1"/>
          </p:cNvSpPr>
          <p:nvPr/>
        </p:nvSpPr>
        <p:spPr bwMode="auto">
          <a:xfrm>
            <a:off x="1350433" y="1365250"/>
            <a:ext cx="737658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 algn="l" eaLnBrk="0" hangingPunct="0">
              <a:lnSpc>
                <a:spcPct val="100000"/>
              </a:lnSpc>
              <a:buClrTx/>
            </a:pPr>
            <a:endParaRPr lang="en-US" sz="3600">
              <a:effectLst/>
              <a:latin typeface="Times New Roman" pitchFamily="18" charset="0"/>
            </a:endParaRPr>
          </a:p>
          <a:p>
            <a:pPr marL="342900" indent="-342900" algn="l" eaLnBrk="0" hangingPunct="0">
              <a:lnSpc>
                <a:spcPct val="100000"/>
              </a:lnSpc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lang="en-US" sz="3600">
              <a:effectLst/>
              <a:latin typeface="Times New Roman" pitchFamily="18" charset="0"/>
            </a:endParaRPr>
          </a:p>
          <a:p>
            <a:pPr marL="342900" indent="-342900" algn="l" eaLnBrk="0" hangingPunct="0">
              <a:lnSpc>
                <a:spcPct val="100000"/>
              </a:lnSpc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lang="en-US" sz="3600">
              <a:effectLst/>
              <a:latin typeface="Times New Roman" pitchFamily="18" charset="0"/>
            </a:endParaRPr>
          </a:p>
          <a:p>
            <a:pPr marL="342900" indent="-342900" algn="l" eaLnBrk="0" hangingPunct="0">
              <a:lnSpc>
                <a:spcPct val="100000"/>
              </a:lnSpc>
              <a:buClrTx/>
            </a:pPr>
            <a:endParaRPr lang="en-US" sz="3600">
              <a:effectLst/>
              <a:latin typeface="Times New Roman" pitchFamily="18" charset="0"/>
            </a:endParaRPr>
          </a:p>
          <a:p>
            <a:pPr marL="342900" indent="-342900" algn="l" eaLnBrk="0" latinLnBrk="1" hangingPunct="0">
              <a:lnSpc>
                <a:spcPct val="100000"/>
              </a:lnSpc>
              <a:buClrTx/>
            </a:pPr>
            <a:endParaRPr lang="en-US" sz="3600">
              <a:effectLst/>
              <a:latin typeface="Times New Roman" pitchFamily="18" charset="0"/>
            </a:endParaRPr>
          </a:p>
        </p:txBody>
      </p:sp>
      <p:sp>
        <p:nvSpPr>
          <p:cNvPr id="100357" name="Rectangle 4"/>
          <p:cNvSpPr>
            <a:spLocks noGrp="1" noChangeArrowheads="1"/>
          </p:cNvSpPr>
          <p:nvPr>
            <p:ph type="title"/>
          </p:nvPr>
        </p:nvSpPr>
        <p:spPr>
          <a:xfrm>
            <a:off x="-1031876" y="-304800"/>
            <a:ext cx="8042276" cy="1336956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1"/>
                </a:solidFill>
                <a:latin typeface="Times New Roman"/>
                <a:cs typeface="Times New Roman"/>
              </a:rPr>
              <a:t>Innovative features</a:t>
            </a:r>
          </a:p>
        </p:txBody>
      </p:sp>
      <p:sp>
        <p:nvSpPr>
          <p:cNvPr id="7311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620000" cy="5257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  <a:t>Don’t only enforce standards of the past, but also recognize innovations in curriculum, pedagogy, assessment and degree configuration</a:t>
            </a:r>
          </a:p>
          <a:p>
            <a:pPr eaLnBrk="1" hangingPunct="1">
              <a:lnSpc>
                <a:spcPct val="70000"/>
              </a:lnSpc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  <a:t>Focus on outcomes and added value</a:t>
            </a:r>
          </a:p>
          <a:p>
            <a:pPr lvl="1">
              <a:lnSpc>
                <a:spcPct val="70000"/>
              </a:lnSpc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2600" dirty="0">
                <a:solidFill>
                  <a:schemeClr val="tx1"/>
                </a:solidFill>
                <a:latin typeface="Times New Roman"/>
                <a:cs typeface="Times New Roman"/>
              </a:rPr>
              <a:t>Learning achievement </a:t>
            </a:r>
          </a:p>
          <a:p>
            <a:pPr lvl="1">
              <a:lnSpc>
                <a:spcPct val="70000"/>
              </a:lnSpc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2600" dirty="0">
                <a:solidFill>
                  <a:schemeClr val="tx1"/>
                </a:solidFill>
                <a:latin typeface="Times New Roman"/>
                <a:cs typeface="Times New Roman"/>
              </a:rPr>
              <a:t>Competencies acquired</a:t>
            </a:r>
          </a:p>
          <a:p>
            <a:pPr lvl="1">
              <a:lnSpc>
                <a:spcPct val="70000"/>
              </a:lnSpc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2600" dirty="0">
                <a:solidFill>
                  <a:schemeClr val="tx1"/>
                </a:solidFill>
                <a:latin typeface="Times New Roman"/>
                <a:cs typeface="Times New Roman"/>
              </a:rPr>
              <a:t>Equity filter for success, not only access</a:t>
            </a:r>
          </a:p>
          <a:p>
            <a:pPr lvl="1">
              <a:lnSpc>
                <a:spcPct val="70000"/>
              </a:lnSpc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endParaRPr lang="en-US" sz="26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 eaLnBrk="1" hangingPunct="1">
              <a:lnSpc>
                <a:spcPct val="120000"/>
              </a:lnSpc>
              <a:buClr>
                <a:schemeClr val="accent6">
                  <a:lumMod val="75000"/>
                </a:schemeClr>
              </a:buClr>
              <a:buNone/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dirty="0"/>
          </a:p>
          <a:p>
            <a:pPr lvl="1"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670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2"/>
          <p:cNvSpPr>
            <a:spLocks noChangeArrowheads="1"/>
          </p:cNvSpPr>
          <p:nvPr/>
        </p:nvSpPr>
        <p:spPr bwMode="auto">
          <a:xfrm>
            <a:off x="1066800" y="228600"/>
            <a:ext cx="771525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</a:pPr>
            <a:endParaRPr lang="en-US" sz="4800"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100356" name="Rectangle 3"/>
          <p:cNvSpPr>
            <a:spLocks noChangeArrowheads="1"/>
          </p:cNvSpPr>
          <p:nvPr/>
        </p:nvSpPr>
        <p:spPr bwMode="auto">
          <a:xfrm>
            <a:off x="1350433" y="1365250"/>
            <a:ext cx="737658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 algn="l" eaLnBrk="0" hangingPunct="0">
              <a:lnSpc>
                <a:spcPct val="100000"/>
              </a:lnSpc>
              <a:buClrTx/>
            </a:pPr>
            <a:endParaRPr lang="en-US" sz="3600">
              <a:effectLst/>
              <a:latin typeface="Times New Roman" pitchFamily="18" charset="0"/>
            </a:endParaRPr>
          </a:p>
          <a:p>
            <a:pPr marL="342900" indent="-342900" algn="l" eaLnBrk="0" hangingPunct="0">
              <a:lnSpc>
                <a:spcPct val="100000"/>
              </a:lnSpc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lang="en-US" sz="3600">
              <a:effectLst/>
              <a:latin typeface="Times New Roman" pitchFamily="18" charset="0"/>
            </a:endParaRPr>
          </a:p>
          <a:p>
            <a:pPr marL="342900" indent="-342900" algn="l" eaLnBrk="0" hangingPunct="0">
              <a:lnSpc>
                <a:spcPct val="100000"/>
              </a:lnSpc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lang="en-US" sz="3600">
              <a:effectLst/>
              <a:latin typeface="Times New Roman" pitchFamily="18" charset="0"/>
            </a:endParaRPr>
          </a:p>
          <a:p>
            <a:pPr marL="342900" indent="-342900" algn="l" eaLnBrk="0" hangingPunct="0">
              <a:lnSpc>
                <a:spcPct val="100000"/>
              </a:lnSpc>
              <a:buClrTx/>
            </a:pPr>
            <a:endParaRPr lang="en-US" sz="3600">
              <a:effectLst/>
              <a:latin typeface="Times New Roman" pitchFamily="18" charset="0"/>
            </a:endParaRPr>
          </a:p>
          <a:p>
            <a:pPr marL="342900" indent="-342900" algn="l" eaLnBrk="0" latinLnBrk="1" hangingPunct="0">
              <a:lnSpc>
                <a:spcPct val="100000"/>
              </a:lnSpc>
              <a:buClrTx/>
            </a:pPr>
            <a:endParaRPr lang="en-US" sz="3600">
              <a:effectLst/>
              <a:latin typeface="Times New Roman" pitchFamily="18" charset="0"/>
            </a:endParaRPr>
          </a:p>
        </p:txBody>
      </p:sp>
      <p:sp>
        <p:nvSpPr>
          <p:cNvPr id="100357" name="Rectangle 4"/>
          <p:cNvSpPr>
            <a:spLocks noGrp="1" noChangeArrowheads="1"/>
          </p:cNvSpPr>
          <p:nvPr>
            <p:ph type="title"/>
          </p:nvPr>
        </p:nvSpPr>
        <p:spPr>
          <a:xfrm>
            <a:off x="-304800" y="-41556"/>
            <a:ext cx="8042276" cy="1336956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1"/>
                </a:solidFill>
                <a:latin typeface="Times New Roman"/>
                <a:cs typeface="Times New Roman"/>
              </a:rPr>
              <a:t>Integrate valid elements of new accountability instruments</a:t>
            </a:r>
          </a:p>
        </p:txBody>
      </p:sp>
      <p:sp>
        <p:nvSpPr>
          <p:cNvPr id="7311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8346016" cy="5257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70000"/>
              </a:lnSpc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  <a:t>Voice of the students (student engagement)</a:t>
            </a:r>
          </a:p>
          <a:p>
            <a:pPr eaLnBrk="1" hangingPunct="1">
              <a:lnSpc>
                <a:spcPct val="70000"/>
              </a:lnSpc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  <a:t>Voice of society (labor market / employers)</a:t>
            </a:r>
          </a:p>
          <a:p>
            <a:pPr eaLnBrk="1" hangingPunct="1">
              <a:lnSpc>
                <a:spcPct val="70000"/>
              </a:lnSpc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  <a:t>Recognition of new credentials</a:t>
            </a:r>
          </a:p>
          <a:p>
            <a:pPr eaLnBrk="1" hangingPunct="1">
              <a:lnSpc>
                <a:spcPct val="70000"/>
              </a:lnSpc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  <a:t>Use the power of predictive analytics</a:t>
            </a: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dirty="0"/>
          </a:p>
          <a:p>
            <a:pPr lvl="1"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3616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2"/>
          <p:cNvSpPr>
            <a:spLocks noChangeArrowheads="1"/>
          </p:cNvSpPr>
          <p:nvPr/>
        </p:nvSpPr>
        <p:spPr bwMode="auto">
          <a:xfrm>
            <a:off x="1066800" y="228600"/>
            <a:ext cx="771525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</a:pPr>
            <a:endParaRPr lang="en-US" sz="4800"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100356" name="Rectangle 3"/>
          <p:cNvSpPr>
            <a:spLocks noChangeArrowheads="1"/>
          </p:cNvSpPr>
          <p:nvPr/>
        </p:nvSpPr>
        <p:spPr bwMode="auto">
          <a:xfrm>
            <a:off x="1350433" y="1365250"/>
            <a:ext cx="737658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 algn="l" eaLnBrk="0" hangingPunct="0">
              <a:lnSpc>
                <a:spcPct val="100000"/>
              </a:lnSpc>
              <a:buClrTx/>
            </a:pPr>
            <a:endParaRPr lang="en-US" sz="3600">
              <a:effectLst/>
              <a:latin typeface="Times New Roman" pitchFamily="18" charset="0"/>
            </a:endParaRPr>
          </a:p>
          <a:p>
            <a:pPr marL="342900" indent="-342900" algn="l" eaLnBrk="0" hangingPunct="0">
              <a:lnSpc>
                <a:spcPct val="100000"/>
              </a:lnSpc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lang="en-US" sz="3600">
              <a:effectLst/>
              <a:latin typeface="Times New Roman" pitchFamily="18" charset="0"/>
            </a:endParaRPr>
          </a:p>
          <a:p>
            <a:pPr marL="342900" indent="-342900" algn="l" eaLnBrk="0" hangingPunct="0">
              <a:lnSpc>
                <a:spcPct val="100000"/>
              </a:lnSpc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lang="en-US" sz="3600">
              <a:effectLst/>
              <a:latin typeface="Times New Roman" pitchFamily="18" charset="0"/>
            </a:endParaRPr>
          </a:p>
          <a:p>
            <a:pPr marL="342900" indent="-342900" algn="l" eaLnBrk="0" hangingPunct="0">
              <a:lnSpc>
                <a:spcPct val="100000"/>
              </a:lnSpc>
              <a:buClrTx/>
            </a:pPr>
            <a:endParaRPr lang="en-US" sz="3600">
              <a:effectLst/>
              <a:latin typeface="Times New Roman" pitchFamily="18" charset="0"/>
            </a:endParaRPr>
          </a:p>
          <a:p>
            <a:pPr marL="342900" indent="-342900" algn="l" eaLnBrk="0" latinLnBrk="1" hangingPunct="0">
              <a:lnSpc>
                <a:spcPct val="100000"/>
              </a:lnSpc>
              <a:buClrTx/>
            </a:pPr>
            <a:endParaRPr lang="en-US" sz="3600">
              <a:effectLst/>
              <a:latin typeface="Times New Roman" pitchFamily="18" charset="0"/>
            </a:endParaRPr>
          </a:p>
        </p:txBody>
      </p:sp>
      <p:sp>
        <p:nvSpPr>
          <p:cNvPr id="100357" name="Rectangle 4"/>
          <p:cNvSpPr>
            <a:spLocks noGrp="1" noChangeArrowheads="1"/>
          </p:cNvSpPr>
          <p:nvPr>
            <p:ph type="title"/>
          </p:nvPr>
        </p:nvSpPr>
        <p:spPr>
          <a:xfrm>
            <a:off x="-879476" y="-304800"/>
            <a:ext cx="8042276" cy="1336956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1"/>
                </a:solidFill>
                <a:latin typeface="Times New Roman"/>
                <a:cs typeface="Times New Roman"/>
              </a:rPr>
              <a:t>Thriving under disruption</a:t>
            </a:r>
          </a:p>
        </p:txBody>
      </p:sp>
      <p:sp>
        <p:nvSpPr>
          <p:cNvPr id="7311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117416" cy="5257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70000"/>
              </a:lnSpc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  <a:t>Hard to measure results in a shifting environment</a:t>
            </a:r>
          </a:p>
          <a:p>
            <a:pPr lvl="1">
              <a:lnSpc>
                <a:spcPct val="70000"/>
              </a:lnSpc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2600" dirty="0">
                <a:solidFill>
                  <a:schemeClr val="tx1"/>
                </a:solidFill>
                <a:latin typeface="Times New Roman"/>
                <a:cs typeface="Times New Roman"/>
              </a:rPr>
              <a:t>Rely on multiplicity of measures</a:t>
            </a:r>
          </a:p>
          <a:p>
            <a:pPr eaLnBrk="1" hangingPunct="1">
              <a:lnSpc>
                <a:spcPct val="70000"/>
              </a:lnSpc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  <a:t>Accountability as partnership rather than regulations</a:t>
            </a:r>
          </a:p>
          <a:p>
            <a:pPr eaLnBrk="1" hangingPunct="1">
              <a:lnSpc>
                <a:spcPct val="70000"/>
              </a:lnSpc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  <a:t>Partnership not fueled by contract but based on trust</a:t>
            </a:r>
          </a:p>
          <a:p>
            <a:pPr marL="0" indent="0" eaLnBrk="1" hangingPunct="1">
              <a:lnSpc>
                <a:spcPct val="120000"/>
              </a:lnSpc>
              <a:buClr>
                <a:schemeClr val="accent6">
                  <a:lumMod val="75000"/>
                </a:schemeClr>
              </a:buClr>
              <a:buNone/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dirty="0"/>
          </a:p>
          <a:p>
            <a:pPr lvl="1"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322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2"/>
          <p:cNvSpPr>
            <a:spLocks noChangeArrowheads="1"/>
          </p:cNvSpPr>
          <p:nvPr/>
        </p:nvSpPr>
        <p:spPr bwMode="auto">
          <a:xfrm>
            <a:off x="1066800" y="228600"/>
            <a:ext cx="771525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</a:pPr>
            <a:endParaRPr lang="en-US" sz="4800"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100356" name="Rectangle 3"/>
          <p:cNvSpPr>
            <a:spLocks noChangeArrowheads="1"/>
          </p:cNvSpPr>
          <p:nvPr/>
        </p:nvSpPr>
        <p:spPr bwMode="auto">
          <a:xfrm>
            <a:off x="1350433" y="1365250"/>
            <a:ext cx="737658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 algn="l" eaLnBrk="0" hangingPunct="0">
              <a:lnSpc>
                <a:spcPct val="100000"/>
              </a:lnSpc>
              <a:buClrTx/>
            </a:pPr>
            <a:endParaRPr lang="en-US" sz="3600">
              <a:effectLst/>
              <a:latin typeface="Times New Roman" pitchFamily="18" charset="0"/>
            </a:endParaRPr>
          </a:p>
          <a:p>
            <a:pPr marL="342900" indent="-342900" algn="l" eaLnBrk="0" hangingPunct="0">
              <a:lnSpc>
                <a:spcPct val="100000"/>
              </a:lnSpc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lang="en-US" sz="3600">
              <a:effectLst/>
              <a:latin typeface="Times New Roman" pitchFamily="18" charset="0"/>
            </a:endParaRPr>
          </a:p>
          <a:p>
            <a:pPr marL="342900" indent="-342900" algn="l" eaLnBrk="0" hangingPunct="0">
              <a:lnSpc>
                <a:spcPct val="100000"/>
              </a:lnSpc>
              <a:buClr>
                <a:schemeClr val="tx2"/>
              </a:buClr>
              <a:buSzPct val="75000"/>
              <a:buFont typeface="Monotype Sorts" pitchFamily="2" charset="2"/>
              <a:buChar char="n"/>
            </a:pPr>
            <a:endParaRPr lang="en-US" sz="3600">
              <a:effectLst/>
              <a:latin typeface="Times New Roman" pitchFamily="18" charset="0"/>
            </a:endParaRPr>
          </a:p>
          <a:p>
            <a:pPr marL="342900" indent="-342900" algn="l" eaLnBrk="0" hangingPunct="0">
              <a:lnSpc>
                <a:spcPct val="100000"/>
              </a:lnSpc>
              <a:buClrTx/>
            </a:pPr>
            <a:endParaRPr lang="en-US" sz="3600">
              <a:effectLst/>
              <a:latin typeface="Times New Roman" pitchFamily="18" charset="0"/>
            </a:endParaRPr>
          </a:p>
          <a:p>
            <a:pPr marL="342900" indent="-342900" algn="l" eaLnBrk="0" latinLnBrk="1" hangingPunct="0">
              <a:lnSpc>
                <a:spcPct val="100000"/>
              </a:lnSpc>
              <a:buClrTx/>
            </a:pPr>
            <a:endParaRPr lang="en-US" sz="3600">
              <a:effectLst/>
              <a:latin typeface="Times New Roman" pitchFamily="18" charset="0"/>
            </a:endParaRPr>
          </a:p>
        </p:txBody>
      </p:sp>
      <p:sp>
        <p:nvSpPr>
          <p:cNvPr id="100357" name="Rectangle 4"/>
          <p:cNvSpPr>
            <a:spLocks noGrp="1" noChangeArrowheads="1"/>
          </p:cNvSpPr>
          <p:nvPr>
            <p:ph type="title"/>
          </p:nvPr>
        </p:nvSpPr>
        <p:spPr>
          <a:xfrm>
            <a:off x="-838200" y="-41556"/>
            <a:ext cx="8042276" cy="1336956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1"/>
                </a:solidFill>
                <a:latin typeface="Times New Roman"/>
                <a:cs typeface="Times New Roman"/>
              </a:rPr>
              <a:t>Cultivate and strengthen</a:t>
            </a:r>
            <a:br>
              <a:rPr lang="en-US" sz="3600" dirty="0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en-US" sz="3600" dirty="0">
                <a:solidFill>
                  <a:schemeClr val="bg1"/>
                </a:solidFill>
                <a:latin typeface="Times New Roman"/>
                <a:cs typeface="Times New Roman"/>
              </a:rPr>
              <a:t>what makes QA unique</a:t>
            </a:r>
          </a:p>
        </p:txBody>
      </p:sp>
      <p:sp>
        <p:nvSpPr>
          <p:cNvPr id="7311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346016" cy="5257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70000"/>
              </a:lnSpc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  <a:t>Intellectual and institutional independence</a:t>
            </a:r>
          </a:p>
          <a:p>
            <a:pPr eaLnBrk="1" hangingPunct="1">
              <a:lnSpc>
                <a:spcPct val="70000"/>
              </a:lnSpc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  <a:t>Flexibility</a:t>
            </a:r>
          </a:p>
          <a:p>
            <a:pPr>
              <a:lnSpc>
                <a:spcPct val="70000"/>
              </a:lnSpc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  <a:t>Collaboration</a:t>
            </a:r>
          </a:p>
          <a:p>
            <a:pPr lvl="1">
              <a:lnSpc>
                <a:spcPct val="70000"/>
              </a:lnSpc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2600" dirty="0">
                <a:solidFill>
                  <a:schemeClr val="tx1"/>
                </a:solidFill>
                <a:latin typeface="Times New Roman"/>
                <a:cs typeface="Times New Roman"/>
              </a:rPr>
              <a:t>By and for the members</a:t>
            </a:r>
          </a:p>
          <a:p>
            <a:pPr lvl="1">
              <a:lnSpc>
                <a:spcPct val="70000"/>
              </a:lnSpc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2600" dirty="0">
                <a:solidFill>
                  <a:schemeClr val="tx1"/>
                </a:solidFill>
                <a:latin typeface="Times New Roman"/>
                <a:cs typeface="Times New Roman"/>
              </a:rPr>
              <a:t>In partnership with all stakeholders and partners</a:t>
            </a:r>
          </a:p>
          <a:p>
            <a:pPr eaLnBrk="1" hangingPunct="1">
              <a:lnSpc>
                <a:spcPct val="70000"/>
              </a:lnSpc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endParaRPr lang="en-US" sz="28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dirty="0"/>
          </a:p>
          <a:p>
            <a:pPr lvl="1"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9272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228600"/>
            <a:ext cx="8042276" cy="1336956"/>
          </a:xfrm>
          <a:noFill/>
          <a:ln/>
        </p:spPr>
        <p:txBody>
          <a:bodyPr/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Contribution of NUS</a:t>
            </a:r>
            <a:endParaRPr lang="en-US" sz="4000" b="0" dirty="0">
              <a:solidFill>
                <a:srgbClr val="FFFFFF"/>
              </a:solidFill>
            </a:endParaRPr>
          </a:p>
        </p:txBody>
      </p:sp>
      <p:sp>
        <p:nvSpPr>
          <p:cNvPr id="85094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133601"/>
            <a:ext cx="8042276" cy="4191000"/>
          </a:xfrm>
          <a:noFill/>
          <a:ln/>
        </p:spPr>
        <p:txBody>
          <a:bodyPr>
            <a:normAutofit fontScale="25000" lnSpcReduction="20000"/>
          </a:bodyPr>
          <a:lstStyle/>
          <a:p>
            <a:pPr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14400" dirty="0">
                <a:latin typeface="Times New Roman"/>
                <a:cs typeface="Times New Roman"/>
              </a:rPr>
              <a:t>Institute of Solar Energy Institute</a:t>
            </a:r>
          </a:p>
          <a:p>
            <a:pPr lvl="1"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14400" dirty="0">
                <a:latin typeface="Times New Roman"/>
                <a:cs typeface="Times New Roman"/>
              </a:rPr>
              <a:t>3.5 billion dollar investment</a:t>
            </a:r>
          </a:p>
          <a:p>
            <a:pPr marL="0" indent="0">
              <a:spcAft>
                <a:spcPts val="1800"/>
              </a:spcAft>
              <a:buClr>
                <a:srgbClr val="000090"/>
              </a:buClr>
              <a:buNone/>
            </a:pPr>
            <a:endParaRPr lang="en-US" dirty="0"/>
          </a:p>
          <a:p>
            <a:pPr>
              <a:spcAft>
                <a:spcPts val="1800"/>
              </a:spcAft>
              <a:buClr>
                <a:schemeClr val="accent6">
                  <a:lumMod val="75000"/>
                </a:schemeClr>
              </a:buClr>
            </a:pPr>
            <a:endParaRPr lang="en-US" dirty="0"/>
          </a:p>
          <a:p>
            <a:pPr marL="349250" lvl="1" indent="0">
              <a:spcAft>
                <a:spcPts val="1800"/>
              </a:spcAft>
              <a:buClr>
                <a:schemeClr val="accent6">
                  <a:lumMod val="75000"/>
                </a:schemeClr>
              </a:buClr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	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850948" name="Rectangle 4"/>
          <p:cNvSpPr>
            <a:spLocks noChangeArrowheads="1"/>
          </p:cNvSpPr>
          <p:nvPr/>
        </p:nvSpPr>
        <p:spPr bwMode="auto">
          <a:xfrm>
            <a:off x="3829051" y="2314575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92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70E34-AC37-184F-9494-E2488EA71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08076" y="-304800"/>
            <a:ext cx="8042276" cy="1336956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Trust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0E952-ABA1-644E-99CC-4DD249D49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75" y="1905000"/>
            <a:ext cx="8042276" cy="4343400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  <a:t>Trust is powerful</a:t>
            </a:r>
          </a:p>
          <a:p>
            <a:pPr>
              <a:lnSpc>
                <a:spcPct val="70000"/>
              </a:lnSpc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  <a:t>Trust is fragile</a:t>
            </a:r>
          </a:p>
          <a:p>
            <a:pPr>
              <a:lnSpc>
                <a:spcPct val="70000"/>
              </a:lnSpc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  <a:t>Trust is about truth</a:t>
            </a:r>
          </a:p>
          <a:p>
            <a:pPr>
              <a:lnSpc>
                <a:spcPct val="70000"/>
              </a:lnSpc>
              <a:spcAft>
                <a:spcPts val="1800"/>
              </a:spcAft>
              <a:buClr>
                <a:srgbClr val="000090"/>
              </a:buClr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/>
                <a:cs typeface="Times New Roman"/>
              </a:rPr>
              <a:t>Trust is based on respect</a:t>
            </a:r>
          </a:p>
        </p:txBody>
      </p:sp>
    </p:spTree>
    <p:extLst>
      <p:ext uri="{BB962C8B-B14F-4D97-AF65-F5344CB8AC3E}">
        <p14:creationId xmlns:p14="http://schemas.microsoft.com/office/powerpoint/2010/main" val="215126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E4AD6-274B-CC48-B8DB-9503F8506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-304800"/>
            <a:ext cx="8042276" cy="1336956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You won’t let me down, will you?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E143D-E43C-7945-B7AA-49ABEEA1B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9B0A5-4BC8-D149-81AA-D85DCE70BF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4532"/>
            <a:ext cx="9143999" cy="541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7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4" y="0"/>
            <a:ext cx="8042276" cy="1336956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FFFFFF"/>
                </a:solidFill>
              </a:rPr>
              <a:t>Tertiary education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at the heart of economic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057400"/>
            <a:ext cx="7585076" cy="4343400"/>
          </a:xfrm>
        </p:spPr>
        <p:txBody>
          <a:bodyPr/>
          <a:lstStyle/>
          <a:p>
            <a:pPr>
              <a:lnSpc>
                <a:spcPct val="120000"/>
              </a:lnSpc>
              <a:buClr>
                <a:srgbClr val="000090"/>
              </a:buClr>
            </a:pPr>
            <a:r>
              <a:rPr lang="en-US" dirty="0"/>
              <a:t>Nordic countries</a:t>
            </a:r>
          </a:p>
          <a:p>
            <a:pPr>
              <a:lnSpc>
                <a:spcPct val="120000"/>
              </a:lnSpc>
              <a:buClr>
                <a:srgbClr val="000090"/>
              </a:buClr>
            </a:pPr>
            <a:r>
              <a:rPr lang="en-US" dirty="0"/>
              <a:t>Lisbon agenda of the EU</a:t>
            </a:r>
          </a:p>
          <a:p>
            <a:pPr>
              <a:lnSpc>
                <a:spcPct val="120000"/>
              </a:lnSpc>
              <a:buClr>
                <a:srgbClr val="000090"/>
              </a:buClr>
            </a:pPr>
            <a:r>
              <a:rPr lang="en-US" dirty="0"/>
              <a:t>Asian tigers / dragons</a:t>
            </a:r>
          </a:p>
          <a:p>
            <a:pPr>
              <a:lnSpc>
                <a:spcPct val="120000"/>
              </a:lnSpc>
              <a:buClr>
                <a:srgbClr val="000090"/>
              </a:buClr>
            </a:pPr>
            <a:r>
              <a:rPr lang="en-US" b="1" dirty="0"/>
              <a:t>Australia?</a:t>
            </a:r>
          </a:p>
        </p:txBody>
      </p:sp>
    </p:spTree>
    <p:extLst>
      <p:ext uri="{BB962C8B-B14F-4D97-AF65-F5344CB8AC3E}">
        <p14:creationId xmlns:p14="http://schemas.microsoft.com/office/powerpoint/2010/main" val="33100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1"/>
          </a:buClr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1"/>
          </a:buClr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171901</TotalTime>
  <Words>1161</Words>
  <Application>Microsoft Office PowerPoint</Application>
  <PresentationFormat>On-screen Show (4:3)</PresentationFormat>
  <Paragraphs>402</Paragraphs>
  <Slides>81</Slides>
  <Notes>81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93" baseType="lpstr">
      <vt:lpstr>ＭＳ Ｐゴシック</vt:lpstr>
      <vt:lpstr>Arial</vt:lpstr>
      <vt:lpstr>Calibri</vt:lpstr>
      <vt:lpstr>Impact</vt:lpstr>
      <vt:lpstr>Monotype Sorts</vt:lpstr>
      <vt:lpstr>News Gothic MT</vt:lpstr>
      <vt:lpstr>PMingLiU</vt:lpstr>
      <vt:lpstr>PMingLiU</vt:lpstr>
      <vt:lpstr>Times New Roman</vt:lpstr>
      <vt:lpstr>Wingdings 2</vt:lpstr>
      <vt:lpstr>Custom Design</vt:lpstr>
      <vt:lpstr>Breeze</vt:lpstr>
      <vt:lpstr> </vt:lpstr>
      <vt:lpstr>PowerPoint Presentation</vt:lpstr>
      <vt:lpstr>PowerPoint Presentation</vt:lpstr>
      <vt:lpstr>Tertiary education at the heart of economic growth</vt:lpstr>
      <vt:lpstr>PowerPoint Presentation</vt:lpstr>
      <vt:lpstr>Singapore in 2016</vt:lpstr>
      <vt:lpstr>Creation of the Solar Energy Research Institute</vt:lpstr>
      <vt:lpstr>Contribution of NUS</vt:lpstr>
      <vt:lpstr>Tertiary education at the heart of economic growth</vt:lpstr>
      <vt:lpstr>PowerPoint Presentation</vt:lpstr>
      <vt:lpstr>PowerPoint Presentation</vt:lpstr>
      <vt:lpstr>Heroes or Villains?</vt:lpstr>
      <vt:lpstr># top 100 /Log(pop) in 2004</vt:lpstr>
      <vt:lpstr># top 100 /Log(pop) in 2019</vt:lpstr>
      <vt:lpstr>Main Changes in Top 100</vt:lpstr>
      <vt:lpstr>Who is rising in the rankings? </vt:lpstr>
      <vt:lpstr>Equity Benchmarking</vt:lpstr>
      <vt:lpstr>The Equity Champions</vt:lpstr>
      <vt:lpstr>Australia</vt:lpstr>
      <vt:lpstr>However…</vt:lpstr>
      <vt:lpstr>PowerPoint Presentation</vt:lpstr>
      <vt:lpstr> </vt:lpstr>
      <vt:lpstr> </vt:lpstr>
      <vt:lpstr>PowerPoint Presentation</vt:lpstr>
      <vt:lpstr>The future of jobs (labor markets in the digital era)</vt:lpstr>
      <vt:lpstr>Jobs that did not exist 10 years ago</vt:lpstr>
      <vt:lpstr>The future of jobs (labor markets in the digital era)</vt:lpstr>
      <vt:lpstr>PowerPoint Presentation</vt:lpstr>
      <vt:lpstr>Profile of the learners</vt:lpstr>
      <vt:lpstr>E-Generation</vt:lpstr>
      <vt:lpstr>Learning is not a spectator sport</vt:lpstr>
      <vt:lpstr>Student-Centered Learning</vt:lpstr>
      <vt:lpstr>Educational Innovations</vt:lpstr>
      <vt:lpstr>Golden Triangle</vt:lpstr>
      <vt:lpstr>PowerPoint Presentation</vt:lpstr>
      <vt:lpstr>PowerPoint Presentation</vt:lpstr>
      <vt:lpstr>PowerPoint Presentation</vt:lpstr>
      <vt:lpstr>Today</vt:lpstr>
      <vt:lpstr>University of the future?</vt:lpstr>
      <vt:lpstr>PowerPoint Presentation</vt:lpstr>
      <vt:lpstr>PowerPoint Presentation</vt:lpstr>
      <vt:lpstr>Shape of degrees</vt:lpstr>
      <vt:lpstr>PowerPoint Presentation</vt:lpstr>
      <vt:lpstr>PowerPoint Presentation</vt:lpstr>
      <vt:lpstr>Beta mode</vt:lpstr>
      <vt:lpstr>PowerPoint Presentation</vt:lpstr>
      <vt:lpstr>Two Major Challenges</vt:lpstr>
      <vt:lpstr>PowerPoint Presentation</vt:lpstr>
      <vt:lpstr>PowerPoint Presentation</vt:lpstr>
      <vt:lpstr>PowerPoint Presentation</vt:lpstr>
      <vt:lpstr>Fraud &amp; Corruption</vt:lpstr>
      <vt:lpstr>Counter-measures</vt:lpstr>
      <vt:lpstr>PowerPoint Presentation</vt:lpstr>
      <vt:lpstr>Counter-measures</vt:lpstr>
      <vt:lpstr>Aspiring Minds</vt:lpstr>
      <vt:lpstr>PowerPoint Presentation</vt:lpstr>
      <vt:lpstr>PowerPoint Presentation</vt:lpstr>
      <vt:lpstr>Brexit(s): the end of rationality</vt:lpstr>
      <vt:lpstr>Rejection of scientific evidence</vt:lpstr>
      <vt:lpstr> Brexit(s)</vt:lpstr>
      <vt:lpstr>PowerPoint Presentation</vt:lpstr>
      <vt:lpstr> Brexit(s)</vt:lpstr>
      <vt:lpstr> Critical thinking &amp; respect for scientific evidence</vt:lpstr>
      <vt:lpstr>PowerPoint Presentation</vt:lpstr>
      <vt:lpstr>The pursuit of truth</vt:lpstr>
      <vt:lpstr>McGill University (Canada)</vt:lpstr>
      <vt:lpstr>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Too much trust?</vt:lpstr>
      <vt:lpstr>Finding the Right Balance?</vt:lpstr>
      <vt:lpstr>Conceptualizing accountability options (Stensaker &amp; Maasen)</vt:lpstr>
      <vt:lpstr>Innovative features</vt:lpstr>
      <vt:lpstr>Integrate valid elements of new accountability instruments</vt:lpstr>
      <vt:lpstr>Thriving under disruption</vt:lpstr>
      <vt:lpstr>Cultivate and strengthen what makes QA unique</vt:lpstr>
      <vt:lpstr>Trust</vt:lpstr>
      <vt:lpstr>You won’t let me down, will you?</vt:lpstr>
    </vt:vector>
  </TitlesOfParts>
  <Company>World Bank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TEQSA Conference 2019 - Jamil Salmi</dc:title>
  <dc:creator>Richard Hopper</dc:creator>
  <cp:lastModifiedBy>Hewitt-McManus, Tom</cp:lastModifiedBy>
  <cp:revision>2727</cp:revision>
  <cp:lastPrinted>2017-02-28T21:47:42Z</cp:lastPrinted>
  <dcterms:created xsi:type="dcterms:W3CDTF">2005-11-20T22:46:04Z</dcterms:created>
  <dcterms:modified xsi:type="dcterms:W3CDTF">2019-12-19T04:43:34Z</dcterms:modified>
</cp:coreProperties>
</file>