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4"/>
    <p:sldMasterId id="2147483667" r:id="rId5"/>
    <p:sldMasterId id="2147483679" r:id="rId6"/>
  </p:sldMasterIdLst>
  <p:notesMasterIdLst>
    <p:notesMasterId r:id="rId74"/>
  </p:notesMasterIdLst>
  <p:sldIdLst>
    <p:sldId id="256" r:id="rId7"/>
    <p:sldId id="340" r:id="rId8"/>
    <p:sldId id="265" r:id="rId9"/>
    <p:sldId id="300" r:id="rId10"/>
    <p:sldId id="320" r:id="rId11"/>
    <p:sldId id="290" r:id="rId12"/>
    <p:sldId id="276" r:id="rId13"/>
    <p:sldId id="272" r:id="rId14"/>
    <p:sldId id="273" r:id="rId15"/>
    <p:sldId id="297" r:id="rId16"/>
    <p:sldId id="271" r:id="rId17"/>
    <p:sldId id="293" r:id="rId18"/>
    <p:sldId id="292" r:id="rId19"/>
    <p:sldId id="345" r:id="rId20"/>
    <p:sldId id="301" r:id="rId21"/>
    <p:sldId id="299" r:id="rId22"/>
    <p:sldId id="339" r:id="rId23"/>
    <p:sldId id="338" r:id="rId24"/>
    <p:sldId id="302" r:id="rId25"/>
    <p:sldId id="303" r:id="rId26"/>
    <p:sldId id="304" r:id="rId27"/>
    <p:sldId id="296" r:id="rId28"/>
    <p:sldId id="342" r:id="rId29"/>
    <p:sldId id="298" r:id="rId30"/>
    <p:sldId id="282" r:id="rId31"/>
    <p:sldId id="312" r:id="rId32"/>
    <p:sldId id="311" r:id="rId33"/>
    <p:sldId id="305" r:id="rId34"/>
    <p:sldId id="306" r:id="rId35"/>
    <p:sldId id="307" r:id="rId36"/>
    <p:sldId id="285" r:id="rId37"/>
    <p:sldId id="326" r:id="rId38"/>
    <p:sldId id="267" r:id="rId39"/>
    <p:sldId id="321" r:id="rId40"/>
    <p:sldId id="322" r:id="rId41"/>
    <p:sldId id="281" r:id="rId42"/>
    <p:sldId id="327" r:id="rId43"/>
    <p:sldId id="313" r:id="rId44"/>
    <p:sldId id="314" r:id="rId45"/>
    <p:sldId id="315" r:id="rId46"/>
    <p:sldId id="308" r:id="rId47"/>
    <p:sldId id="309" r:id="rId48"/>
    <p:sldId id="317" r:id="rId49"/>
    <p:sldId id="286" r:id="rId50"/>
    <p:sldId id="344" r:id="rId51"/>
    <p:sldId id="310" r:id="rId52"/>
    <p:sldId id="277" r:id="rId53"/>
    <p:sldId id="318" r:id="rId54"/>
    <p:sldId id="323" r:id="rId55"/>
    <p:sldId id="324" r:id="rId56"/>
    <p:sldId id="316" r:id="rId57"/>
    <p:sldId id="328" r:id="rId58"/>
    <p:sldId id="325" r:id="rId59"/>
    <p:sldId id="319" r:id="rId60"/>
    <p:sldId id="278" r:id="rId61"/>
    <p:sldId id="336" r:id="rId62"/>
    <p:sldId id="337" r:id="rId63"/>
    <p:sldId id="284" r:id="rId64"/>
    <p:sldId id="341" r:id="rId65"/>
    <p:sldId id="330" r:id="rId66"/>
    <p:sldId id="329" r:id="rId67"/>
    <p:sldId id="331" r:id="rId68"/>
    <p:sldId id="332" r:id="rId69"/>
    <p:sldId id="333" r:id="rId70"/>
    <p:sldId id="334" r:id="rId71"/>
    <p:sldId id="288" r:id="rId72"/>
    <p:sldId id="291"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D5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9DE8EB-67F9-7259-A81A-E56C36E46DE7}" v="1" dt="2019-09-20T01:32:45.539"/>
    <p1510:client id="{23FBDF1F-2C86-551C-D7C4-10416109A854}" v="13" dt="2019-09-19T21:56:22.470"/>
    <p1510:client id="{26F4DF0E-E432-A77B-5FA1-8C0025877F7B}" v="4" dt="2019-09-19T08:39:20.462"/>
    <p1510:client id="{56FD41E0-1506-81E2-6276-E75C8B5BFB10}" v="39" dt="2019-09-20T01:38:32.942"/>
    <p1510:client id="{5CF08330-2C92-4569-8CED-200DBB987FBE}" v="1" dt="2019-09-19T23:45:21.354"/>
    <p1510:client id="{77BFFF94-AE78-7425-B06C-E32B24627781}" v="356" dt="2019-10-22T11:51:51.339"/>
    <p1510:client id="{BD852D6A-51F2-FECF-EC94-6AD5A1F8A6DE}" v="1147" dt="2019-09-20T01:35:44.723"/>
    <p1510:client id="{DB4594C0-56D0-4776-9558-C4F138EAA79F}" v="139" dt="2019-09-20T01:11:57.290"/>
    <p1510:client id="{EBA839CA-96D9-6F8F-2D46-94EA6297FCB4}" v="25" dt="2019-09-19T23:35:36.8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474" autoAdjust="0"/>
  </p:normalViewPr>
  <p:slideViewPr>
    <p:cSldViewPr snapToGrid="0">
      <p:cViewPr varScale="1">
        <p:scale>
          <a:sx n="98" d="100"/>
          <a:sy n="98" d="100"/>
        </p:scale>
        <p:origin x="1038" y="84"/>
      </p:cViewPr>
      <p:guideLst>
        <p:guide orient="horz" pos="2160"/>
        <p:guide pos="3840"/>
      </p:guideLst>
    </p:cSldViewPr>
  </p:slideViewPr>
  <p:notesTextViewPr>
    <p:cViewPr>
      <p:scale>
        <a:sx n="1" d="1"/>
        <a:sy n="1" d="1"/>
      </p:scale>
      <p:origin x="0" y="0"/>
    </p:cViewPr>
  </p:notesTextViewPr>
  <p:notesViewPr>
    <p:cSldViewPr snapToGrid="0">
      <p:cViewPr varScale="1">
        <p:scale>
          <a:sx n="96" d="100"/>
          <a:sy n="96" d="100"/>
        </p:scale>
        <p:origin x="3642"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notesMaster" Target="notesMasters/notesMaster1.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440410637973842"/>
          <c:y val="9.0436315628020861E-2"/>
          <c:w val="0.3986068787066821"/>
          <c:h val="0.81912736874395831"/>
        </c:manualLayout>
      </c:layout>
      <c:pieChart>
        <c:varyColors val="1"/>
        <c:ser>
          <c:idx val="0"/>
          <c:order val="0"/>
          <c:tx>
            <c:strRef>
              <c:f>Sheet1!$B$1</c:f>
              <c:strCache>
                <c:ptCount val="1"/>
                <c:pt idx="0">
                  <c:v>students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3-E6ED-4024-BBA6-05A88AE7F8E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5-E6ED-4024-BBA6-05A88AE7F8E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6-E6ED-4024-BBA6-05A88AE7F8E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4-E6ED-4024-BBA6-05A88AE7F8E6}"/>
              </c:ext>
            </c:extLst>
          </c:dPt>
          <c:dLbls>
            <c:dLbl>
              <c:idx val="0"/>
              <c:tx>
                <c:rich>
                  <a:bodyPr/>
                  <a:lstStyle/>
                  <a:p>
                    <a:fld id="{3D5DD5EA-1B7D-483A-A453-D3C33442456F}" type="CATEGORYNAME">
                      <a:rPr lang="en-US" sz="1800"/>
                      <a:pPr/>
                      <a:t>[CATEGORY NAME]</a:t>
                    </a:fld>
                    <a:r>
                      <a:rPr lang="en-US" sz="1800" baseline="0"/>
                      <a:t>
</a:t>
                    </a:r>
                    <a:fld id="{848B43E2-EE7F-4653-A36C-55B8BFF86671}" type="PERCENTAGE">
                      <a:rPr lang="en-US" sz="1800" baseline="0"/>
                      <a:pPr/>
                      <a:t>[PERCENTAGE]</a:t>
                    </a:fld>
                    <a:endParaRPr lang="en-US" sz="1800"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6ED-4024-BBA6-05A88AE7F8E6}"/>
                </c:ext>
              </c:extLst>
            </c:dLbl>
            <c:dLbl>
              <c:idx val="1"/>
              <c:tx>
                <c:rich>
                  <a:bodyPr/>
                  <a:lstStyle/>
                  <a:p>
                    <a:fld id="{1AE25FA8-52C2-4692-A747-D8FDE2514C18}" type="CATEGORYNAME">
                      <a:rPr lang="en-US" sz="1800"/>
                      <a:pPr/>
                      <a:t>[CATEGORY NAME]</a:t>
                    </a:fld>
                    <a:r>
                      <a:rPr lang="en-US" baseline="0"/>
                      <a:t>
</a:t>
                    </a:r>
                    <a:fld id="{272C350A-316F-4F07-8564-1ABBE7940B38}" type="PERCENTAGE">
                      <a:rPr lang="en-US" sz="1800"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6ED-4024-BBA6-05A88AE7F8E6}"/>
                </c:ext>
              </c:extLst>
            </c:dLbl>
            <c:dLbl>
              <c:idx val="2"/>
              <c:layout>
                <c:manualLayout>
                  <c:x val="-0.17544549110433472"/>
                  <c:y val="-9.044698425177114E-2"/>
                </c:manualLayout>
              </c:layout>
              <c:tx>
                <c:rich>
                  <a:bodyPr/>
                  <a:lstStyle/>
                  <a:p>
                    <a:fld id="{F4D727E9-DB32-4E88-A582-4E0B774F02FA}" type="CATEGORYNAME">
                      <a:rPr lang="en-US" sz="1800"/>
                      <a:pPr/>
                      <a:t>[CATEGORY NAME]</a:t>
                    </a:fld>
                    <a:r>
                      <a:rPr lang="en-US" sz="1800" baseline="0"/>
                      <a:t>
</a:t>
                    </a:r>
                    <a:fld id="{8D79AECC-21A7-4F52-BE5D-F359B0C0C748}" type="PERCENTAGE">
                      <a:rPr lang="en-US" sz="1800" baseline="0"/>
                      <a:pPr/>
                      <a:t>[PERCENTAGE]</a:t>
                    </a:fld>
                    <a:endParaRPr lang="en-US" sz="1800"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E6ED-4024-BBA6-05A88AE7F8E6}"/>
                </c:ext>
              </c:extLst>
            </c:dLbl>
            <c:dLbl>
              <c:idx val="3"/>
              <c:layout>
                <c:manualLayout>
                  <c:x val="0.16940907602299443"/>
                  <c:y val="-6.8528248979804569E-3"/>
                </c:manualLayout>
              </c:layout>
              <c:tx>
                <c:rich>
                  <a:bodyPr/>
                  <a:lstStyle/>
                  <a:p>
                    <a:fld id="{96E4BB72-18EF-41B2-AE70-F309010160BB}" type="CATEGORYNAME">
                      <a:rPr lang="en-US" sz="1800"/>
                      <a:pPr/>
                      <a:t>[CATEGORY NAME]</a:t>
                    </a:fld>
                    <a:r>
                      <a:rPr lang="en-US" sz="1800" baseline="0"/>
                      <a:t>
</a:t>
                    </a:r>
                    <a:fld id="{DB2EE000-3E29-490C-9AA8-F5D33AD7BCB6}" type="PERCENTAGE">
                      <a:rPr lang="en-US" sz="1800" baseline="0"/>
                      <a:pPr/>
                      <a:t>[PERCENTAGE]</a:t>
                    </a:fld>
                    <a:endParaRPr lang="en-US" sz="1800"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E6ED-4024-BBA6-05A88AE7F8E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Buy*</c:v>
                </c:pt>
                <c:pt idx="1">
                  <c:v>Outsource*</c:v>
                </c:pt>
                <c:pt idx="2">
                  <c:v>Cheat-curious+</c:v>
                </c:pt>
                <c:pt idx="3">
                  <c:v>Won't cheat+</c:v>
                </c:pt>
              </c:strCache>
            </c:strRef>
          </c:cat>
          <c:val>
            <c:numRef>
              <c:f>Sheet1!$B$2:$B$5</c:f>
              <c:numCache>
                <c:formatCode>General</c:formatCode>
                <c:ptCount val="4"/>
                <c:pt idx="0">
                  <c:v>2</c:v>
                </c:pt>
                <c:pt idx="1">
                  <c:v>4</c:v>
                </c:pt>
                <c:pt idx="2">
                  <c:v>44</c:v>
                </c:pt>
                <c:pt idx="3">
                  <c:v>50</c:v>
                </c:pt>
              </c:numCache>
            </c:numRef>
          </c:val>
          <c:extLst>
            <c:ext xmlns:c16="http://schemas.microsoft.com/office/drawing/2014/chart" uri="{C3380CC4-5D6E-409C-BE32-E72D297353CC}">
              <c16:uniqueId val="{00000000-E6ED-4024-BBA6-05A88AE7F8E6}"/>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7B2D0E-45AD-48B8-8F46-6095F7C1545A}"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AU"/>
        </a:p>
      </dgm:t>
    </dgm:pt>
    <dgm:pt modelId="{BAD6C859-B068-433B-9510-2A2A609A29BE}">
      <dgm:prSet phldrT="[Text]"/>
      <dgm:spPr/>
      <dgm:t>
        <a:bodyPr/>
        <a:lstStyle/>
        <a:p>
          <a:r>
            <a:rPr lang="en-US"/>
            <a:t>Organisation and strategy</a:t>
          </a:r>
          <a:endParaRPr lang="en-AU"/>
        </a:p>
      </dgm:t>
    </dgm:pt>
    <dgm:pt modelId="{7949B776-CCD1-4902-9749-8015F5AFC64B}" type="parTrans" cxnId="{56337F22-31D0-47C6-AB61-8E2E16430D15}">
      <dgm:prSet/>
      <dgm:spPr/>
      <dgm:t>
        <a:bodyPr/>
        <a:lstStyle/>
        <a:p>
          <a:endParaRPr lang="en-AU"/>
        </a:p>
      </dgm:t>
    </dgm:pt>
    <dgm:pt modelId="{17035BE7-B820-45B6-8E6B-4E89619E3B88}" type="sibTrans" cxnId="{56337F22-31D0-47C6-AB61-8E2E16430D15}">
      <dgm:prSet/>
      <dgm:spPr/>
      <dgm:t>
        <a:bodyPr/>
        <a:lstStyle/>
        <a:p>
          <a:endParaRPr lang="en-AU"/>
        </a:p>
      </dgm:t>
    </dgm:pt>
    <dgm:pt modelId="{3D620CB8-399D-462A-9958-CBDA53A25B9E}">
      <dgm:prSet phldrT="[Text]" custT="1"/>
      <dgm:spPr/>
      <dgm:t>
        <a:bodyPr/>
        <a:lstStyle/>
        <a:p>
          <a:r>
            <a:rPr lang="en-US" sz="1400"/>
            <a:t>An institutional strategy which promotes academic integrity</a:t>
          </a:r>
          <a:endParaRPr lang="en-AU" sz="1400"/>
        </a:p>
      </dgm:t>
    </dgm:pt>
    <dgm:pt modelId="{601339D2-4258-4E03-A03F-175048F1EC3E}" type="parTrans" cxnId="{C47F3FE4-8EAD-44B2-9DE6-9A47CDF4C0C5}">
      <dgm:prSet/>
      <dgm:spPr/>
      <dgm:t>
        <a:bodyPr/>
        <a:lstStyle/>
        <a:p>
          <a:endParaRPr lang="en-AU"/>
        </a:p>
      </dgm:t>
    </dgm:pt>
    <dgm:pt modelId="{D1F5E4E8-D5CC-4AAD-A0E0-19EBA9D0A739}" type="sibTrans" cxnId="{C47F3FE4-8EAD-44B2-9DE6-9A47CDF4C0C5}">
      <dgm:prSet/>
      <dgm:spPr/>
      <dgm:t>
        <a:bodyPr/>
        <a:lstStyle/>
        <a:p>
          <a:endParaRPr lang="en-AU"/>
        </a:p>
      </dgm:t>
    </dgm:pt>
    <dgm:pt modelId="{03FA1DF8-A106-4124-8EBD-D2274B132E37}">
      <dgm:prSet phldrT="[Text]"/>
      <dgm:spPr/>
      <dgm:t>
        <a:bodyPr/>
        <a:lstStyle/>
        <a:p>
          <a:r>
            <a:rPr lang="en-US"/>
            <a:t>Training</a:t>
          </a:r>
          <a:endParaRPr lang="en-AU"/>
        </a:p>
      </dgm:t>
    </dgm:pt>
    <dgm:pt modelId="{ABE1DE91-8170-4E74-A498-069D2592586F}" type="parTrans" cxnId="{BB3BE37B-6605-4AD5-BF10-61A4A84AEA87}">
      <dgm:prSet/>
      <dgm:spPr/>
      <dgm:t>
        <a:bodyPr/>
        <a:lstStyle/>
        <a:p>
          <a:endParaRPr lang="en-AU"/>
        </a:p>
      </dgm:t>
    </dgm:pt>
    <dgm:pt modelId="{B191EB6D-EFC2-4DC8-830A-58C7D26BF33B}" type="sibTrans" cxnId="{BB3BE37B-6605-4AD5-BF10-61A4A84AEA87}">
      <dgm:prSet/>
      <dgm:spPr/>
      <dgm:t>
        <a:bodyPr/>
        <a:lstStyle/>
        <a:p>
          <a:endParaRPr lang="en-AU"/>
        </a:p>
      </dgm:t>
    </dgm:pt>
    <dgm:pt modelId="{19D4F8E2-B1A5-417E-A243-0C12165C6C5F}">
      <dgm:prSet phldrT="[Text]" custT="1"/>
      <dgm:spPr/>
      <dgm:t>
        <a:bodyPr/>
        <a:lstStyle/>
        <a:p>
          <a:r>
            <a:rPr lang="en-US" sz="1400"/>
            <a:t>An ‘everybody’s business approach to academic integrity</a:t>
          </a:r>
          <a:endParaRPr lang="en-AU" sz="1400"/>
        </a:p>
      </dgm:t>
    </dgm:pt>
    <dgm:pt modelId="{A8942685-9D27-493A-B588-AF355D03825A}" type="parTrans" cxnId="{CA45A324-C5C9-4D4A-B182-8B08B2FF65EC}">
      <dgm:prSet/>
      <dgm:spPr/>
      <dgm:t>
        <a:bodyPr/>
        <a:lstStyle/>
        <a:p>
          <a:endParaRPr lang="en-AU"/>
        </a:p>
      </dgm:t>
    </dgm:pt>
    <dgm:pt modelId="{619E09C3-C9DD-4C1A-A151-92FC85D0C9AD}" type="sibTrans" cxnId="{CA45A324-C5C9-4D4A-B182-8B08B2FF65EC}">
      <dgm:prSet/>
      <dgm:spPr/>
      <dgm:t>
        <a:bodyPr/>
        <a:lstStyle/>
        <a:p>
          <a:endParaRPr lang="en-AU"/>
        </a:p>
      </dgm:t>
    </dgm:pt>
    <dgm:pt modelId="{FBB26899-3AAC-42AD-A1B0-E5D75DF5CA81}">
      <dgm:prSet phldrT="[Text]"/>
      <dgm:spPr/>
      <dgm:t>
        <a:bodyPr/>
        <a:lstStyle/>
        <a:p>
          <a:r>
            <a:rPr lang="en-US"/>
            <a:t>Curriculum</a:t>
          </a:r>
          <a:endParaRPr lang="en-AU"/>
        </a:p>
      </dgm:t>
    </dgm:pt>
    <dgm:pt modelId="{736BC6EA-FF2D-4B0E-A87C-DB1EDAFAC0CD}" type="parTrans" cxnId="{F31C64F6-B224-480C-9EBD-B50CB850F829}">
      <dgm:prSet/>
      <dgm:spPr/>
      <dgm:t>
        <a:bodyPr/>
        <a:lstStyle/>
        <a:p>
          <a:endParaRPr lang="en-AU"/>
        </a:p>
      </dgm:t>
    </dgm:pt>
    <dgm:pt modelId="{5A4D0E6E-1F95-486C-8DF6-A210F92B5F98}" type="sibTrans" cxnId="{F31C64F6-B224-480C-9EBD-B50CB850F829}">
      <dgm:prSet/>
      <dgm:spPr/>
      <dgm:t>
        <a:bodyPr/>
        <a:lstStyle/>
        <a:p>
          <a:endParaRPr lang="en-AU"/>
        </a:p>
      </dgm:t>
    </dgm:pt>
    <dgm:pt modelId="{B9DFE348-E22E-4C21-9DCC-4C36DCB75287}">
      <dgm:prSet phldrT="[Text]" custT="1"/>
      <dgm:spPr/>
      <dgm:t>
        <a:bodyPr/>
        <a:lstStyle/>
        <a:p>
          <a:pPr>
            <a:lnSpc>
              <a:spcPct val="100000"/>
            </a:lnSpc>
            <a:spcAft>
              <a:spcPts val="0"/>
            </a:spcAft>
          </a:pPr>
          <a:r>
            <a:rPr lang="en-US" sz="1400"/>
            <a:t>Tasks designed to reduce the risk of breaches</a:t>
          </a:r>
          <a:endParaRPr lang="en-AU" sz="1400"/>
        </a:p>
      </dgm:t>
    </dgm:pt>
    <dgm:pt modelId="{39427445-FCE3-440E-817B-D1B81615CDBC}" type="parTrans" cxnId="{3B9A9D2D-2D18-40CE-AF9F-F19EF4890E1C}">
      <dgm:prSet/>
      <dgm:spPr/>
      <dgm:t>
        <a:bodyPr/>
        <a:lstStyle/>
        <a:p>
          <a:endParaRPr lang="en-AU"/>
        </a:p>
      </dgm:t>
    </dgm:pt>
    <dgm:pt modelId="{92EB1DEF-99FC-48C6-BBA8-3330DB2DEF8C}" type="sibTrans" cxnId="{3B9A9D2D-2D18-40CE-AF9F-F19EF4890E1C}">
      <dgm:prSet/>
      <dgm:spPr/>
      <dgm:t>
        <a:bodyPr/>
        <a:lstStyle/>
        <a:p>
          <a:endParaRPr lang="en-AU"/>
        </a:p>
      </dgm:t>
    </dgm:pt>
    <dgm:pt modelId="{49C0DDCD-8510-437F-AD97-6B69C338D5D4}">
      <dgm:prSet phldrT="[Text]"/>
      <dgm:spPr/>
      <dgm:t>
        <a:bodyPr/>
        <a:lstStyle/>
        <a:p>
          <a:r>
            <a:rPr lang="en-US"/>
            <a:t>Technology</a:t>
          </a:r>
          <a:endParaRPr lang="en-AU"/>
        </a:p>
      </dgm:t>
    </dgm:pt>
    <dgm:pt modelId="{7123D639-AD58-409A-8860-21F7BC3AFCC3}" type="parTrans" cxnId="{97A506CF-7DA5-4017-8777-268B391F6D54}">
      <dgm:prSet/>
      <dgm:spPr/>
      <dgm:t>
        <a:bodyPr/>
        <a:lstStyle/>
        <a:p>
          <a:endParaRPr lang="en-AU"/>
        </a:p>
      </dgm:t>
    </dgm:pt>
    <dgm:pt modelId="{6FE8EE4C-5BD6-4CF3-88B1-21BB7D984E98}" type="sibTrans" cxnId="{97A506CF-7DA5-4017-8777-268B391F6D54}">
      <dgm:prSet/>
      <dgm:spPr/>
      <dgm:t>
        <a:bodyPr/>
        <a:lstStyle/>
        <a:p>
          <a:endParaRPr lang="en-AU"/>
        </a:p>
      </dgm:t>
    </dgm:pt>
    <dgm:pt modelId="{8BC21560-6BFA-4BBE-9F24-3C864EC47CB3}">
      <dgm:prSet phldrT="[Text]" custT="1"/>
      <dgm:spPr/>
      <dgm:t>
        <a:bodyPr/>
        <a:lstStyle/>
        <a:p>
          <a:r>
            <a:rPr lang="en-US" sz="1400"/>
            <a:t>Online resources and guides available JIT</a:t>
          </a:r>
          <a:endParaRPr lang="en-AU" sz="1400"/>
        </a:p>
      </dgm:t>
    </dgm:pt>
    <dgm:pt modelId="{F0B7AB24-2CC6-4863-BE61-D6738EBA3921}" type="parTrans" cxnId="{F5FE2A5F-25BB-4963-9007-0ADED45E0DF7}">
      <dgm:prSet/>
      <dgm:spPr/>
      <dgm:t>
        <a:bodyPr/>
        <a:lstStyle/>
        <a:p>
          <a:endParaRPr lang="en-AU"/>
        </a:p>
      </dgm:t>
    </dgm:pt>
    <dgm:pt modelId="{49E88CA6-A0D8-480C-8885-5AC81F033B7A}" type="sibTrans" cxnId="{F5FE2A5F-25BB-4963-9007-0ADED45E0DF7}">
      <dgm:prSet/>
      <dgm:spPr/>
      <dgm:t>
        <a:bodyPr/>
        <a:lstStyle/>
        <a:p>
          <a:endParaRPr lang="en-AU"/>
        </a:p>
      </dgm:t>
    </dgm:pt>
    <dgm:pt modelId="{221043F6-E292-41BF-B5DF-7596B7AA9C73}">
      <dgm:prSet phldrT="[Text]" custT="1"/>
      <dgm:spPr/>
      <dgm:t>
        <a:bodyPr/>
        <a:lstStyle/>
        <a:p>
          <a:r>
            <a:rPr lang="en-US" sz="1400"/>
            <a:t>Clear, aligned and regularly reviewed  policies and procedures</a:t>
          </a:r>
          <a:endParaRPr lang="en-AU" sz="1400"/>
        </a:p>
      </dgm:t>
    </dgm:pt>
    <dgm:pt modelId="{541666B9-AE86-4262-943C-25B3F4E8CD01}" type="parTrans" cxnId="{C247A4FC-0181-4B3E-8388-F24D9CD86B01}">
      <dgm:prSet/>
      <dgm:spPr/>
      <dgm:t>
        <a:bodyPr/>
        <a:lstStyle/>
        <a:p>
          <a:endParaRPr lang="en-AU"/>
        </a:p>
      </dgm:t>
    </dgm:pt>
    <dgm:pt modelId="{2EFB2C87-CB50-45A4-80D7-B248D148934D}" type="sibTrans" cxnId="{C247A4FC-0181-4B3E-8388-F24D9CD86B01}">
      <dgm:prSet/>
      <dgm:spPr/>
      <dgm:t>
        <a:bodyPr/>
        <a:lstStyle/>
        <a:p>
          <a:endParaRPr lang="en-AU"/>
        </a:p>
      </dgm:t>
    </dgm:pt>
    <dgm:pt modelId="{27EF282F-EAE4-4A39-A2F6-71C8B4DCB532}">
      <dgm:prSet phldrT="[Text]" custT="1"/>
      <dgm:spPr/>
      <dgm:t>
        <a:bodyPr/>
        <a:lstStyle/>
        <a:p>
          <a:r>
            <a:rPr lang="en-US" sz="1400"/>
            <a:t>Monitoring and reporting</a:t>
          </a:r>
          <a:endParaRPr lang="en-AU" sz="1400"/>
        </a:p>
      </dgm:t>
    </dgm:pt>
    <dgm:pt modelId="{5C87B1B7-FE24-4066-ACAE-33B3D104E1C7}" type="parTrans" cxnId="{B6993BDF-D1C3-4A9E-ADFE-1FFC70E2811C}">
      <dgm:prSet/>
      <dgm:spPr/>
      <dgm:t>
        <a:bodyPr/>
        <a:lstStyle/>
        <a:p>
          <a:endParaRPr lang="en-AU"/>
        </a:p>
      </dgm:t>
    </dgm:pt>
    <dgm:pt modelId="{26E5A249-9B6A-4859-9CE7-CDB8F36EDF4F}" type="sibTrans" cxnId="{B6993BDF-D1C3-4A9E-ADFE-1FFC70E2811C}">
      <dgm:prSet/>
      <dgm:spPr/>
      <dgm:t>
        <a:bodyPr/>
        <a:lstStyle/>
        <a:p>
          <a:endParaRPr lang="en-AU"/>
        </a:p>
      </dgm:t>
    </dgm:pt>
    <dgm:pt modelId="{911BAC64-B7CF-4B59-8E25-B31972D8A2BB}">
      <dgm:prSet phldrT="[Text]" custT="1"/>
      <dgm:spPr/>
      <dgm:t>
        <a:bodyPr/>
        <a:lstStyle/>
        <a:p>
          <a:r>
            <a:rPr lang="en-US" sz="1400"/>
            <a:t>Training and support about the ‘why’ and the ‘how’</a:t>
          </a:r>
          <a:endParaRPr lang="en-AU" sz="1400"/>
        </a:p>
      </dgm:t>
    </dgm:pt>
    <dgm:pt modelId="{0884FFE0-D418-4758-A4AA-1921FF3020CF}" type="parTrans" cxnId="{E98D60F6-53D2-4A12-AE25-0B0BB69D3A79}">
      <dgm:prSet/>
      <dgm:spPr/>
      <dgm:t>
        <a:bodyPr/>
        <a:lstStyle/>
        <a:p>
          <a:endParaRPr lang="en-AU"/>
        </a:p>
      </dgm:t>
    </dgm:pt>
    <dgm:pt modelId="{2572AF83-728D-43EF-ABB6-41422CEDEAF3}" type="sibTrans" cxnId="{E98D60F6-53D2-4A12-AE25-0B0BB69D3A79}">
      <dgm:prSet/>
      <dgm:spPr/>
      <dgm:t>
        <a:bodyPr/>
        <a:lstStyle/>
        <a:p>
          <a:endParaRPr lang="en-AU"/>
        </a:p>
      </dgm:t>
    </dgm:pt>
    <dgm:pt modelId="{988037AA-C381-403C-9E95-2B4C34DADAA4}">
      <dgm:prSet phldrT="[Text]" custT="1"/>
      <dgm:spPr/>
      <dgm:t>
        <a:bodyPr/>
        <a:lstStyle/>
        <a:p>
          <a:r>
            <a:rPr lang="en-US" sz="1400"/>
            <a:t>Academic integrity embedded into staff roles,  induction, performance appraisals and culture. </a:t>
          </a:r>
          <a:endParaRPr lang="en-AU" sz="1400"/>
        </a:p>
      </dgm:t>
    </dgm:pt>
    <dgm:pt modelId="{B323D721-EDAC-48EA-8257-B139430596E4}" type="parTrans" cxnId="{C1C0767C-88FF-4D4A-84DF-973800E76BC8}">
      <dgm:prSet/>
      <dgm:spPr/>
      <dgm:t>
        <a:bodyPr/>
        <a:lstStyle/>
        <a:p>
          <a:endParaRPr lang="en-AU"/>
        </a:p>
      </dgm:t>
    </dgm:pt>
    <dgm:pt modelId="{4E4AFDF5-28C5-432E-A51F-576BA1360B4C}" type="sibTrans" cxnId="{C1C0767C-88FF-4D4A-84DF-973800E76BC8}">
      <dgm:prSet/>
      <dgm:spPr/>
      <dgm:t>
        <a:bodyPr/>
        <a:lstStyle/>
        <a:p>
          <a:endParaRPr lang="en-AU"/>
        </a:p>
      </dgm:t>
    </dgm:pt>
    <dgm:pt modelId="{9ECCA254-B93C-46DD-A6CC-E795DF3CEB45}">
      <dgm:prSet phldrT="[Text]" custT="1"/>
      <dgm:spPr/>
      <dgm:t>
        <a:bodyPr/>
        <a:lstStyle/>
        <a:p>
          <a:pPr>
            <a:lnSpc>
              <a:spcPct val="100000"/>
            </a:lnSpc>
            <a:spcAft>
              <a:spcPts val="0"/>
            </a:spcAft>
          </a:pPr>
          <a:r>
            <a:rPr lang="en-US" sz="1400" err="1"/>
            <a:t>Personalised</a:t>
          </a:r>
          <a:r>
            <a:rPr lang="en-US" sz="1400"/>
            <a:t> learning and teaching relationships built into culture</a:t>
          </a:r>
          <a:endParaRPr lang="en-AU" sz="1400"/>
        </a:p>
      </dgm:t>
    </dgm:pt>
    <dgm:pt modelId="{DF9655BA-45BA-4B6D-803C-7B4988CD0B67}" type="parTrans" cxnId="{5FB3949F-EBE2-4916-AD4C-BFB058CD8367}">
      <dgm:prSet/>
      <dgm:spPr/>
      <dgm:t>
        <a:bodyPr/>
        <a:lstStyle/>
        <a:p>
          <a:endParaRPr lang="en-AU"/>
        </a:p>
      </dgm:t>
    </dgm:pt>
    <dgm:pt modelId="{DA62EDCF-B945-4946-89D4-1D99BF4BFA9E}" type="sibTrans" cxnId="{5FB3949F-EBE2-4916-AD4C-BFB058CD8367}">
      <dgm:prSet/>
      <dgm:spPr/>
      <dgm:t>
        <a:bodyPr/>
        <a:lstStyle/>
        <a:p>
          <a:endParaRPr lang="en-AU"/>
        </a:p>
      </dgm:t>
    </dgm:pt>
    <dgm:pt modelId="{05398D79-138A-41FE-B4A5-A950060633FC}">
      <dgm:prSet phldrT="[Text]" custT="1"/>
      <dgm:spPr/>
      <dgm:t>
        <a:bodyPr/>
        <a:lstStyle/>
        <a:p>
          <a:pPr>
            <a:lnSpc>
              <a:spcPct val="100000"/>
            </a:lnSpc>
            <a:spcAft>
              <a:spcPts val="0"/>
            </a:spcAft>
          </a:pPr>
          <a:r>
            <a:rPr lang="en-US" sz="1400"/>
            <a:t>Authentic tasks linked to future needs, to motivate and engage </a:t>
          </a:r>
          <a:endParaRPr lang="en-AU" sz="1400"/>
        </a:p>
      </dgm:t>
    </dgm:pt>
    <dgm:pt modelId="{E85FE099-A95A-402B-B2F7-1D073A374CC7}" type="parTrans" cxnId="{3F153B5B-FBB5-495E-A8EC-8A79FC83EE7A}">
      <dgm:prSet/>
      <dgm:spPr/>
      <dgm:t>
        <a:bodyPr/>
        <a:lstStyle/>
        <a:p>
          <a:endParaRPr lang="en-AU"/>
        </a:p>
      </dgm:t>
    </dgm:pt>
    <dgm:pt modelId="{D9B3E7B3-5BA8-4B18-8286-0C97A1791B53}" type="sibTrans" cxnId="{3F153B5B-FBB5-495E-A8EC-8A79FC83EE7A}">
      <dgm:prSet/>
      <dgm:spPr/>
      <dgm:t>
        <a:bodyPr/>
        <a:lstStyle/>
        <a:p>
          <a:endParaRPr lang="en-AU"/>
        </a:p>
      </dgm:t>
    </dgm:pt>
    <dgm:pt modelId="{834102B6-7D00-4DB9-A9AD-F5E5D78F87F1}">
      <dgm:prSet phldrT="[Text]" custT="1"/>
      <dgm:spPr/>
      <dgm:t>
        <a:bodyPr/>
        <a:lstStyle/>
        <a:p>
          <a:r>
            <a:rPr lang="en-US" sz="1400"/>
            <a:t>Software for text matching</a:t>
          </a:r>
          <a:endParaRPr lang="en-AU" sz="1400"/>
        </a:p>
      </dgm:t>
    </dgm:pt>
    <dgm:pt modelId="{A5AB709A-0686-4B2C-8FB4-88C98DAE8ABC}" type="parTrans" cxnId="{219CBF63-02E1-4649-8B57-7A0AA4C083C3}">
      <dgm:prSet/>
      <dgm:spPr/>
      <dgm:t>
        <a:bodyPr/>
        <a:lstStyle/>
        <a:p>
          <a:endParaRPr lang="en-AU"/>
        </a:p>
      </dgm:t>
    </dgm:pt>
    <dgm:pt modelId="{1B95F391-ED51-4A6A-AC79-A5E27BE65462}" type="sibTrans" cxnId="{219CBF63-02E1-4649-8B57-7A0AA4C083C3}">
      <dgm:prSet/>
      <dgm:spPr/>
      <dgm:t>
        <a:bodyPr/>
        <a:lstStyle/>
        <a:p>
          <a:endParaRPr lang="en-AU"/>
        </a:p>
      </dgm:t>
    </dgm:pt>
    <dgm:pt modelId="{87FFA58E-A5E0-479E-84AF-1E25B767762C}">
      <dgm:prSet phldrT="[Text]" custT="1"/>
      <dgm:spPr/>
      <dgm:t>
        <a:bodyPr/>
        <a:lstStyle/>
        <a:p>
          <a:r>
            <a:rPr lang="en-US" sz="1400"/>
            <a:t>Whole-of-institution record keeping and reporting</a:t>
          </a:r>
          <a:endParaRPr lang="en-AU" sz="1400"/>
        </a:p>
      </dgm:t>
    </dgm:pt>
    <dgm:pt modelId="{314CD1A2-30F3-4621-A380-39C8BAEFCEBA}" type="parTrans" cxnId="{9F29A9D2-EF85-48E3-B59B-2586A46BA708}">
      <dgm:prSet/>
      <dgm:spPr/>
      <dgm:t>
        <a:bodyPr/>
        <a:lstStyle/>
        <a:p>
          <a:endParaRPr lang="en-AU"/>
        </a:p>
      </dgm:t>
    </dgm:pt>
    <dgm:pt modelId="{0DEE9E44-F9D9-4A13-82B1-CE6F9C8A7C6B}" type="sibTrans" cxnId="{9F29A9D2-EF85-48E3-B59B-2586A46BA708}">
      <dgm:prSet/>
      <dgm:spPr/>
      <dgm:t>
        <a:bodyPr/>
        <a:lstStyle/>
        <a:p>
          <a:endParaRPr lang="en-AU"/>
        </a:p>
      </dgm:t>
    </dgm:pt>
    <dgm:pt modelId="{5FA5FCFE-A6D6-4B67-84C3-F21CEF24A754}" type="pres">
      <dgm:prSet presAssocID="{FC7B2D0E-45AD-48B8-8F46-6095F7C1545A}" presName="cycleMatrixDiagram" presStyleCnt="0">
        <dgm:presLayoutVars>
          <dgm:chMax val="1"/>
          <dgm:dir/>
          <dgm:animLvl val="lvl"/>
          <dgm:resizeHandles val="exact"/>
        </dgm:presLayoutVars>
      </dgm:prSet>
      <dgm:spPr/>
      <dgm:t>
        <a:bodyPr/>
        <a:lstStyle/>
        <a:p>
          <a:endParaRPr lang="en-US"/>
        </a:p>
      </dgm:t>
    </dgm:pt>
    <dgm:pt modelId="{66D72395-4E8C-4DB2-9A76-40E1567EED20}" type="pres">
      <dgm:prSet presAssocID="{FC7B2D0E-45AD-48B8-8F46-6095F7C1545A}" presName="children" presStyleCnt="0"/>
      <dgm:spPr/>
    </dgm:pt>
    <dgm:pt modelId="{0C1DBBC3-C312-472C-A1B6-F6FF8D51C616}" type="pres">
      <dgm:prSet presAssocID="{FC7B2D0E-45AD-48B8-8F46-6095F7C1545A}" presName="child1group" presStyleCnt="0"/>
      <dgm:spPr/>
    </dgm:pt>
    <dgm:pt modelId="{8BC33947-2277-493B-B302-FBD91EA1201C}" type="pres">
      <dgm:prSet presAssocID="{FC7B2D0E-45AD-48B8-8F46-6095F7C1545A}" presName="child1" presStyleLbl="bgAcc1" presStyleIdx="0" presStyleCnt="4" custScaleX="211601" custScaleY="140065" custLinFactNeighborX="-46931" custLinFactNeighborY="32428"/>
      <dgm:spPr/>
      <dgm:t>
        <a:bodyPr/>
        <a:lstStyle/>
        <a:p>
          <a:endParaRPr lang="en-US"/>
        </a:p>
      </dgm:t>
    </dgm:pt>
    <dgm:pt modelId="{96C7DB80-C190-4714-850F-BA84FDB83DF8}" type="pres">
      <dgm:prSet presAssocID="{FC7B2D0E-45AD-48B8-8F46-6095F7C1545A}" presName="child1Text" presStyleLbl="bgAcc1" presStyleIdx="0" presStyleCnt="4">
        <dgm:presLayoutVars>
          <dgm:bulletEnabled val="1"/>
        </dgm:presLayoutVars>
      </dgm:prSet>
      <dgm:spPr/>
      <dgm:t>
        <a:bodyPr/>
        <a:lstStyle/>
        <a:p>
          <a:endParaRPr lang="en-US"/>
        </a:p>
      </dgm:t>
    </dgm:pt>
    <dgm:pt modelId="{5FE71577-4A3F-484A-86E1-7534467AD166}" type="pres">
      <dgm:prSet presAssocID="{FC7B2D0E-45AD-48B8-8F46-6095F7C1545A}" presName="child2group" presStyleCnt="0"/>
      <dgm:spPr/>
    </dgm:pt>
    <dgm:pt modelId="{6ED1ACD7-BF95-4980-BC91-BF4ED17D6E81}" type="pres">
      <dgm:prSet presAssocID="{FC7B2D0E-45AD-48B8-8F46-6095F7C1545A}" presName="child2" presStyleLbl="bgAcc1" presStyleIdx="1" presStyleCnt="4" custScaleX="234247" custScaleY="137175" custLinFactNeighborX="83540" custLinFactNeighborY="32906"/>
      <dgm:spPr/>
      <dgm:t>
        <a:bodyPr/>
        <a:lstStyle/>
        <a:p>
          <a:endParaRPr lang="en-US"/>
        </a:p>
      </dgm:t>
    </dgm:pt>
    <dgm:pt modelId="{C515E8E7-B74B-4485-A128-46C5DA43C891}" type="pres">
      <dgm:prSet presAssocID="{FC7B2D0E-45AD-48B8-8F46-6095F7C1545A}" presName="child2Text" presStyleLbl="bgAcc1" presStyleIdx="1" presStyleCnt="4">
        <dgm:presLayoutVars>
          <dgm:bulletEnabled val="1"/>
        </dgm:presLayoutVars>
      </dgm:prSet>
      <dgm:spPr/>
      <dgm:t>
        <a:bodyPr/>
        <a:lstStyle/>
        <a:p>
          <a:endParaRPr lang="en-US"/>
        </a:p>
      </dgm:t>
    </dgm:pt>
    <dgm:pt modelId="{766894DE-DD51-42C4-8656-7291C1EDF4FA}" type="pres">
      <dgm:prSet presAssocID="{FC7B2D0E-45AD-48B8-8F46-6095F7C1545A}" presName="child3group" presStyleCnt="0"/>
      <dgm:spPr/>
    </dgm:pt>
    <dgm:pt modelId="{B5865768-3B93-456D-A6E7-5B982F8E7F3A}" type="pres">
      <dgm:prSet presAssocID="{FC7B2D0E-45AD-48B8-8F46-6095F7C1545A}" presName="child3" presStyleLbl="bgAcc1" presStyleIdx="2" presStyleCnt="4" custScaleX="236333" custScaleY="148056" custLinFactNeighborX="83370" custLinFactNeighborY="-27835"/>
      <dgm:spPr/>
      <dgm:t>
        <a:bodyPr/>
        <a:lstStyle/>
        <a:p>
          <a:endParaRPr lang="en-US"/>
        </a:p>
      </dgm:t>
    </dgm:pt>
    <dgm:pt modelId="{FB56A8DA-9D6A-4DE5-9610-385529BB5E39}" type="pres">
      <dgm:prSet presAssocID="{FC7B2D0E-45AD-48B8-8F46-6095F7C1545A}" presName="child3Text" presStyleLbl="bgAcc1" presStyleIdx="2" presStyleCnt="4">
        <dgm:presLayoutVars>
          <dgm:bulletEnabled val="1"/>
        </dgm:presLayoutVars>
      </dgm:prSet>
      <dgm:spPr/>
      <dgm:t>
        <a:bodyPr/>
        <a:lstStyle/>
        <a:p>
          <a:endParaRPr lang="en-US"/>
        </a:p>
      </dgm:t>
    </dgm:pt>
    <dgm:pt modelId="{531F3742-A7D6-4AFD-A78D-DE5BF444EBCF}" type="pres">
      <dgm:prSet presAssocID="{FC7B2D0E-45AD-48B8-8F46-6095F7C1545A}" presName="child4group" presStyleCnt="0"/>
      <dgm:spPr/>
    </dgm:pt>
    <dgm:pt modelId="{0E0F9DC1-E2C9-4C16-A8B0-1D56E198DCF2}" type="pres">
      <dgm:prSet presAssocID="{FC7B2D0E-45AD-48B8-8F46-6095F7C1545A}" presName="child4" presStyleLbl="bgAcc1" presStyleIdx="3" presStyleCnt="4" custScaleX="215351" custScaleY="143056" custLinFactNeighborX="-46049" custLinFactNeighborY="-27233"/>
      <dgm:spPr/>
      <dgm:t>
        <a:bodyPr/>
        <a:lstStyle/>
        <a:p>
          <a:endParaRPr lang="en-US"/>
        </a:p>
      </dgm:t>
    </dgm:pt>
    <dgm:pt modelId="{4915B1FD-AF36-4D78-8335-73ED18FFF641}" type="pres">
      <dgm:prSet presAssocID="{FC7B2D0E-45AD-48B8-8F46-6095F7C1545A}" presName="child4Text" presStyleLbl="bgAcc1" presStyleIdx="3" presStyleCnt="4">
        <dgm:presLayoutVars>
          <dgm:bulletEnabled val="1"/>
        </dgm:presLayoutVars>
      </dgm:prSet>
      <dgm:spPr/>
      <dgm:t>
        <a:bodyPr/>
        <a:lstStyle/>
        <a:p>
          <a:endParaRPr lang="en-US"/>
        </a:p>
      </dgm:t>
    </dgm:pt>
    <dgm:pt modelId="{6F3BEAE8-3380-454F-BE10-358FAD238B2F}" type="pres">
      <dgm:prSet presAssocID="{FC7B2D0E-45AD-48B8-8F46-6095F7C1545A}" presName="childPlaceholder" presStyleCnt="0"/>
      <dgm:spPr/>
    </dgm:pt>
    <dgm:pt modelId="{7871E22D-D794-4CB5-A751-F2182A90FD32}" type="pres">
      <dgm:prSet presAssocID="{FC7B2D0E-45AD-48B8-8F46-6095F7C1545A}" presName="circle" presStyleCnt="0"/>
      <dgm:spPr/>
    </dgm:pt>
    <dgm:pt modelId="{5474ABAE-1AC2-47EC-8425-52670E41FF55}" type="pres">
      <dgm:prSet presAssocID="{FC7B2D0E-45AD-48B8-8F46-6095F7C1545A}" presName="quadrant1" presStyleLbl="node1" presStyleIdx="0" presStyleCnt="4">
        <dgm:presLayoutVars>
          <dgm:chMax val="1"/>
          <dgm:bulletEnabled val="1"/>
        </dgm:presLayoutVars>
      </dgm:prSet>
      <dgm:spPr/>
      <dgm:t>
        <a:bodyPr/>
        <a:lstStyle/>
        <a:p>
          <a:endParaRPr lang="en-US"/>
        </a:p>
      </dgm:t>
    </dgm:pt>
    <dgm:pt modelId="{E25EF4FB-BAF9-40FD-B5F6-6889B4753EB4}" type="pres">
      <dgm:prSet presAssocID="{FC7B2D0E-45AD-48B8-8F46-6095F7C1545A}" presName="quadrant2" presStyleLbl="node1" presStyleIdx="1" presStyleCnt="4">
        <dgm:presLayoutVars>
          <dgm:chMax val="1"/>
          <dgm:bulletEnabled val="1"/>
        </dgm:presLayoutVars>
      </dgm:prSet>
      <dgm:spPr/>
      <dgm:t>
        <a:bodyPr/>
        <a:lstStyle/>
        <a:p>
          <a:endParaRPr lang="en-US"/>
        </a:p>
      </dgm:t>
    </dgm:pt>
    <dgm:pt modelId="{3A575F65-3E4F-4F23-901E-8CD04A015A2D}" type="pres">
      <dgm:prSet presAssocID="{FC7B2D0E-45AD-48B8-8F46-6095F7C1545A}" presName="quadrant3" presStyleLbl="node1" presStyleIdx="2" presStyleCnt="4">
        <dgm:presLayoutVars>
          <dgm:chMax val="1"/>
          <dgm:bulletEnabled val="1"/>
        </dgm:presLayoutVars>
      </dgm:prSet>
      <dgm:spPr/>
      <dgm:t>
        <a:bodyPr/>
        <a:lstStyle/>
        <a:p>
          <a:endParaRPr lang="en-US"/>
        </a:p>
      </dgm:t>
    </dgm:pt>
    <dgm:pt modelId="{94097C5B-FFC3-4E60-860F-C1FE3BC7E93E}" type="pres">
      <dgm:prSet presAssocID="{FC7B2D0E-45AD-48B8-8F46-6095F7C1545A}" presName="quadrant4" presStyleLbl="node1" presStyleIdx="3" presStyleCnt="4">
        <dgm:presLayoutVars>
          <dgm:chMax val="1"/>
          <dgm:bulletEnabled val="1"/>
        </dgm:presLayoutVars>
      </dgm:prSet>
      <dgm:spPr/>
      <dgm:t>
        <a:bodyPr/>
        <a:lstStyle/>
        <a:p>
          <a:endParaRPr lang="en-US"/>
        </a:p>
      </dgm:t>
    </dgm:pt>
    <dgm:pt modelId="{DE1CCC2B-2671-4057-9507-DDBBDF638BC5}" type="pres">
      <dgm:prSet presAssocID="{FC7B2D0E-45AD-48B8-8F46-6095F7C1545A}" presName="quadrantPlaceholder" presStyleCnt="0"/>
      <dgm:spPr/>
    </dgm:pt>
    <dgm:pt modelId="{1FFD2D57-2AA0-4474-9FA4-0548D8667FC4}" type="pres">
      <dgm:prSet presAssocID="{FC7B2D0E-45AD-48B8-8F46-6095F7C1545A}" presName="center1" presStyleLbl="fgShp" presStyleIdx="0" presStyleCnt="2"/>
      <dgm:spPr/>
    </dgm:pt>
    <dgm:pt modelId="{0541BF76-5A2D-4D61-81A3-BF481EDF4856}" type="pres">
      <dgm:prSet presAssocID="{FC7B2D0E-45AD-48B8-8F46-6095F7C1545A}" presName="center2" presStyleLbl="fgShp" presStyleIdx="1" presStyleCnt="2"/>
      <dgm:spPr/>
    </dgm:pt>
  </dgm:ptLst>
  <dgm:cxnLst>
    <dgm:cxn modelId="{C247A4FC-0181-4B3E-8388-F24D9CD86B01}" srcId="{BAD6C859-B068-433B-9510-2A2A609A29BE}" destId="{221043F6-E292-41BF-B5DF-7596B7AA9C73}" srcOrd="1" destOrd="0" parTransId="{541666B9-AE86-4262-943C-25B3F4E8CD01}" sibTransId="{2EFB2C87-CB50-45A4-80D7-B248D148934D}"/>
    <dgm:cxn modelId="{03137833-ED9C-4915-A70B-50CE9A0CB8A4}" type="presOf" srcId="{87FFA58E-A5E0-479E-84AF-1E25B767762C}" destId="{0E0F9DC1-E2C9-4C16-A8B0-1D56E198DCF2}" srcOrd="0" destOrd="2" presId="urn:microsoft.com/office/officeart/2005/8/layout/cycle4"/>
    <dgm:cxn modelId="{440F356E-EA83-4C7F-A4B6-04E20F0920A9}" type="presOf" srcId="{19D4F8E2-B1A5-417E-A243-0C12165C6C5F}" destId="{C515E8E7-B74B-4485-A128-46C5DA43C891}" srcOrd="1" destOrd="0" presId="urn:microsoft.com/office/officeart/2005/8/layout/cycle4"/>
    <dgm:cxn modelId="{F31C64F6-B224-480C-9EBD-B50CB850F829}" srcId="{FC7B2D0E-45AD-48B8-8F46-6095F7C1545A}" destId="{FBB26899-3AAC-42AD-A1B0-E5D75DF5CA81}" srcOrd="2" destOrd="0" parTransId="{736BC6EA-FF2D-4B0E-A87C-DB1EDAFAC0CD}" sibTransId="{5A4D0E6E-1F95-486C-8DF6-A210F92B5F98}"/>
    <dgm:cxn modelId="{ED06E69A-9208-4E7E-ACA6-155E207CB124}" type="presOf" srcId="{221043F6-E292-41BF-B5DF-7596B7AA9C73}" destId="{8BC33947-2277-493B-B302-FBD91EA1201C}" srcOrd="0" destOrd="1" presId="urn:microsoft.com/office/officeart/2005/8/layout/cycle4"/>
    <dgm:cxn modelId="{B6C885C8-1777-4C4F-81A3-81969762225E}" type="presOf" srcId="{8BC21560-6BFA-4BBE-9F24-3C864EC47CB3}" destId="{0E0F9DC1-E2C9-4C16-A8B0-1D56E198DCF2}" srcOrd="0" destOrd="0" presId="urn:microsoft.com/office/officeart/2005/8/layout/cycle4"/>
    <dgm:cxn modelId="{3F153B5B-FBB5-495E-A8EC-8A79FC83EE7A}" srcId="{FBB26899-3AAC-42AD-A1B0-E5D75DF5CA81}" destId="{05398D79-138A-41FE-B4A5-A950060633FC}" srcOrd="2" destOrd="0" parTransId="{E85FE099-A95A-402B-B2F7-1D073A374CC7}" sibTransId="{D9B3E7B3-5BA8-4B18-8286-0C97A1791B53}"/>
    <dgm:cxn modelId="{2AD9284C-1AE2-45A9-81D8-B6D131F3087D}" type="presOf" srcId="{9ECCA254-B93C-46DD-A6CC-E795DF3CEB45}" destId="{B5865768-3B93-456D-A6E7-5B982F8E7F3A}" srcOrd="0" destOrd="1" presId="urn:microsoft.com/office/officeart/2005/8/layout/cycle4"/>
    <dgm:cxn modelId="{3B9A9D2D-2D18-40CE-AF9F-F19EF4890E1C}" srcId="{FBB26899-3AAC-42AD-A1B0-E5D75DF5CA81}" destId="{B9DFE348-E22E-4C21-9DCC-4C36DCB75287}" srcOrd="0" destOrd="0" parTransId="{39427445-FCE3-440E-817B-D1B81615CDBC}" sibTransId="{92EB1DEF-99FC-48C6-BBA8-3330DB2DEF8C}"/>
    <dgm:cxn modelId="{C1C0767C-88FF-4D4A-84DF-973800E76BC8}" srcId="{03FA1DF8-A106-4124-8EBD-D2274B132E37}" destId="{988037AA-C381-403C-9E95-2B4C34DADAA4}" srcOrd="2" destOrd="0" parTransId="{B323D721-EDAC-48EA-8257-B139430596E4}" sibTransId="{4E4AFDF5-28C5-432E-A51F-576BA1360B4C}"/>
    <dgm:cxn modelId="{C4F61EF0-0795-40F2-9229-48220F4B60F0}" type="presOf" srcId="{05398D79-138A-41FE-B4A5-A950060633FC}" destId="{B5865768-3B93-456D-A6E7-5B982F8E7F3A}" srcOrd="0" destOrd="2" presId="urn:microsoft.com/office/officeart/2005/8/layout/cycle4"/>
    <dgm:cxn modelId="{C47F3FE4-8EAD-44B2-9DE6-9A47CDF4C0C5}" srcId="{BAD6C859-B068-433B-9510-2A2A609A29BE}" destId="{3D620CB8-399D-462A-9958-CBDA53A25B9E}" srcOrd="0" destOrd="0" parTransId="{601339D2-4258-4E03-A03F-175048F1EC3E}" sibTransId="{D1F5E4E8-D5CC-4AAD-A0E0-19EBA9D0A739}"/>
    <dgm:cxn modelId="{EFA6C990-43A3-48A4-936A-7DC4A662DF21}" type="presOf" srcId="{03FA1DF8-A106-4124-8EBD-D2274B132E37}" destId="{E25EF4FB-BAF9-40FD-B5F6-6889B4753EB4}" srcOrd="0" destOrd="0" presId="urn:microsoft.com/office/officeart/2005/8/layout/cycle4"/>
    <dgm:cxn modelId="{0D9FCE4F-0653-452E-A983-FABFD6FEEE8D}" type="presOf" srcId="{87FFA58E-A5E0-479E-84AF-1E25B767762C}" destId="{4915B1FD-AF36-4D78-8335-73ED18FFF641}" srcOrd="1" destOrd="2" presId="urn:microsoft.com/office/officeart/2005/8/layout/cycle4"/>
    <dgm:cxn modelId="{219CBF63-02E1-4649-8B57-7A0AA4C083C3}" srcId="{49C0DDCD-8510-437F-AD97-6B69C338D5D4}" destId="{834102B6-7D00-4DB9-A9AD-F5E5D78F87F1}" srcOrd="1" destOrd="0" parTransId="{A5AB709A-0686-4B2C-8FB4-88C98DAE8ABC}" sibTransId="{1B95F391-ED51-4A6A-AC79-A5E27BE65462}"/>
    <dgm:cxn modelId="{4BAD56B0-9F3A-4CAE-9EE8-E9F7AAE61330}" type="presOf" srcId="{988037AA-C381-403C-9E95-2B4C34DADAA4}" destId="{C515E8E7-B74B-4485-A128-46C5DA43C891}" srcOrd="1" destOrd="2" presId="urn:microsoft.com/office/officeart/2005/8/layout/cycle4"/>
    <dgm:cxn modelId="{E98D60F6-53D2-4A12-AE25-0B0BB69D3A79}" srcId="{03FA1DF8-A106-4124-8EBD-D2274B132E37}" destId="{911BAC64-B7CF-4B59-8E25-B31972D8A2BB}" srcOrd="1" destOrd="0" parTransId="{0884FFE0-D418-4758-A4AA-1921FF3020CF}" sibTransId="{2572AF83-728D-43EF-ABB6-41422CEDEAF3}"/>
    <dgm:cxn modelId="{D263AAE3-5C00-4597-88FF-9D5D6F4B23BC}" type="presOf" srcId="{27EF282F-EAE4-4A39-A2F6-71C8B4DCB532}" destId="{96C7DB80-C190-4714-850F-BA84FDB83DF8}" srcOrd="1" destOrd="2" presId="urn:microsoft.com/office/officeart/2005/8/layout/cycle4"/>
    <dgm:cxn modelId="{56337F22-31D0-47C6-AB61-8E2E16430D15}" srcId="{FC7B2D0E-45AD-48B8-8F46-6095F7C1545A}" destId="{BAD6C859-B068-433B-9510-2A2A609A29BE}" srcOrd="0" destOrd="0" parTransId="{7949B776-CCD1-4902-9749-8015F5AFC64B}" sibTransId="{17035BE7-B820-45B6-8E6B-4E89619E3B88}"/>
    <dgm:cxn modelId="{2B243956-2681-4191-B60A-D86EAE453848}" type="presOf" srcId="{834102B6-7D00-4DB9-A9AD-F5E5D78F87F1}" destId="{0E0F9DC1-E2C9-4C16-A8B0-1D56E198DCF2}" srcOrd="0" destOrd="1" presId="urn:microsoft.com/office/officeart/2005/8/layout/cycle4"/>
    <dgm:cxn modelId="{CDA608F5-8BBC-4828-85AF-5DD61FDA21AD}" type="presOf" srcId="{911BAC64-B7CF-4B59-8E25-B31972D8A2BB}" destId="{C515E8E7-B74B-4485-A128-46C5DA43C891}" srcOrd="1" destOrd="1" presId="urn:microsoft.com/office/officeart/2005/8/layout/cycle4"/>
    <dgm:cxn modelId="{F65AC57E-D24B-42DD-849C-B8E39707505D}" type="presOf" srcId="{834102B6-7D00-4DB9-A9AD-F5E5D78F87F1}" destId="{4915B1FD-AF36-4D78-8335-73ED18FFF641}" srcOrd="1" destOrd="1" presId="urn:microsoft.com/office/officeart/2005/8/layout/cycle4"/>
    <dgm:cxn modelId="{B6993BDF-D1C3-4A9E-ADFE-1FFC70E2811C}" srcId="{BAD6C859-B068-433B-9510-2A2A609A29BE}" destId="{27EF282F-EAE4-4A39-A2F6-71C8B4DCB532}" srcOrd="2" destOrd="0" parTransId="{5C87B1B7-FE24-4066-ACAE-33B3D104E1C7}" sibTransId="{26E5A249-9B6A-4859-9CE7-CDB8F36EDF4F}"/>
    <dgm:cxn modelId="{BB465580-D3E9-46C8-9AC7-1AEA8F84CDA8}" type="presOf" srcId="{05398D79-138A-41FE-B4A5-A950060633FC}" destId="{FB56A8DA-9D6A-4DE5-9610-385529BB5E39}" srcOrd="1" destOrd="2" presId="urn:microsoft.com/office/officeart/2005/8/layout/cycle4"/>
    <dgm:cxn modelId="{A8733690-9DC3-4830-8B39-C16725C940CA}" type="presOf" srcId="{B9DFE348-E22E-4C21-9DCC-4C36DCB75287}" destId="{FB56A8DA-9D6A-4DE5-9610-385529BB5E39}" srcOrd="1" destOrd="0" presId="urn:microsoft.com/office/officeart/2005/8/layout/cycle4"/>
    <dgm:cxn modelId="{8D113ED0-FB23-43C6-857A-4F8EA8052F6B}" type="presOf" srcId="{9ECCA254-B93C-46DD-A6CC-E795DF3CEB45}" destId="{FB56A8DA-9D6A-4DE5-9610-385529BB5E39}" srcOrd="1" destOrd="1" presId="urn:microsoft.com/office/officeart/2005/8/layout/cycle4"/>
    <dgm:cxn modelId="{E248F319-AB7F-4AF0-B3F5-6A7EDE69AC43}" type="presOf" srcId="{B9DFE348-E22E-4C21-9DCC-4C36DCB75287}" destId="{B5865768-3B93-456D-A6E7-5B982F8E7F3A}" srcOrd="0" destOrd="0" presId="urn:microsoft.com/office/officeart/2005/8/layout/cycle4"/>
    <dgm:cxn modelId="{88E30D16-DD89-459B-A4D2-BA9FEBA6EAF2}" type="presOf" srcId="{49C0DDCD-8510-437F-AD97-6B69C338D5D4}" destId="{94097C5B-FFC3-4E60-860F-C1FE3BC7E93E}" srcOrd="0" destOrd="0" presId="urn:microsoft.com/office/officeart/2005/8/layout/cycle4"/>
    <dgm:cxn modelId="{F5FE2A5F-25BB-4963-9007-0ADED45E0DF7}" srcId="{49C0DDCD-8510-437F-AD97-6B69C338D5D4}" destId="{8BC21560-6BFA-4BBE-9F24-3C864EC47CB3}" srcOrd="0" destOrd="0" parTransId="{F0B7AB24-2CC6-4863-BE61-D6738EBA3921}" sibTransId="{49E88CA6-A0D8-480C-8885-5AC81F033B7A}"/>
    <dgm:cxn modelId="{97A506CF-7DA5-4017-8777-268B391F6D54}" srcId="{FC7B2D0E-45AD-48B8-8F46-6095F7C1545A}" destId="{49C0DDCD-8510-437F-AD97-6B69C338D5D4}" srcOrd="3" destOrd="0" parTransId="{7123D639-AD58-409A-8860-21F7BC3AFCC3}" sibTransId="{6FE8EE4C-5BD6-4CF3-88B1-21BB7D984E98}"/>
    <dgm:cxn modelId="{9F29A9D2-EF85-48E3-B59B-2586A46BA708}" srcId="{49C0DDCD-8510-437F-AD97-6B69C338D5D4}" destId="{87FFA58E-A5E0-479E-84AF-1E25B767762C}" srcOrd="2" destOrd="0" parTransId="{314CD1A2-30F3-4621-A380-39C8BAEFCEBA}" sibTransId="{0DEE9E44-F9D9-4A13-82B1-CE6F9C8A7C6B}"/>
    <dgm:cxn modelId="{5FB3949F-EBE2-4916-AD4C-BFB058CD8367}" srcId="{FBB26899-3AAC-42AD-A1B0-E5D75DF5CA81}" destId="{9ECCA254-B93C-46DD-A6CC-E795DF3CEB45}" srcOrd="1" destOrd="0" parTransId="{DF9655BA-45BA-4B6D-803C-7B4988CD0B67}" sibTransId="{DA62EDCF-B945-4946-89D4-1D99BF4BFA9E}"/>
    <dgm:cxn modelId="{48C0D86B-CEDB-4650-A88B-E70450375DEE}" type="presOf" srcId="{221043F6-E292-41BF-B5DF-7596B7AA9C73}" destId="{96C7DB80-C190-4714-850F-BA84FDB83DF8}" srcOrd="1" destOrd="1" presId="urn:microsoft.com/office/officeart/2005/8/layout/cycle4"/>
    <dgm:cxn modelId="{5144E1D9-468F-41C7-A740-5976918A8234}" type="presOf" srcId="{19D4F8E2-B1A5-417E-A243-0C12165C6C5F}" destId="{6ED1ACD7-BF95-4980-BC91-BF4ED17D6E81}" srcOrd="0" destOrd="0" presId="urn:microsoft.com/office/officeart/2005/8/layout/cycle4"/>
    <dgm:cxn modelId="{1974953D-C1D9-4B38-A1FD-0D0299A985AA}" type="presOf" srcId="{3D620CB8-399D-462A-9958-CBDA53A25B9E}" destId="{8BC33947-2277-493B-B302-FBD91EA1201C}" srcOrd="0" destOrd="0" presId="urn:microsoft.com/office/officeart/2005/8/layout/cycle4"/>
    <dgm:cxn modelId="{78F8F5B4-FC48-4CAA-BA08-16D009232F90}" type="presOf" srcId="{911BAC64-B7CF-4B59-8E25-B31972D8A2BB}" destId="{6ED1ACD7-BF95-4980-BC91-BF4ED17D6E81}" srcOrd="0" destOrd="1" presId="urn:microsoft.com/office/officeart/2005/8/layout/cycle4"/>
    <dgm:cxn modelId="{FBC38ED8-FEBA-4161-BEF8-132D915F4CD5}" type="presOf" srcId="{988037AA-C381-403C-9E95-2B4C34DADAA4}" destId="{6ED1ACD7-BF95-4980-BC91-BF4ED17D6E81}" srcOrd="0" destOrd="2" presId="urn:microsoft.com/office/officeart/2005/8/layout/cycle4"/>
    <dgm:cxn modelId="{C3179CE9-7942-45F8-88CA-A2196EE63AD0}" type="presOf" srcId="{BAD6C859-B068-433B-9510-2A2A609A29BE}" destId="{5474ABAE-1AC2-47EC-8425-52670E41FF55}" srcOrd="0" destOrd="0" presId="urn:microsoft.com/office/officeart/2005/8/layout/cycle4"/>
    <dgm:cxn modelId="{B0681E0C-985D-4FE8-BF99-3E95A0524308}" type="presOf" srcId="{27EF282F-EAE4-4A39-A2F6-71C8B4DCB532}" destId="{8BC33947-2277-493B-B302-FBD91EA1201C}" srcOrd="0" destOrd="2" presId="urn:microsoft.com/office/officeart/2005/8/layout/cycle4"/>
    <dgm:cxn modelId="{BB3BE37B-6605-4AD5-BF10-61A4A84AEA87}" srcId="{FC7B2D0E-45AD-48B8-8F46-6095F7C1545A}" destId="{03FA1DF8-A106-4124-8EBD-D2274B132E37}" srcOrd="1" destOrd="0" parTransId="{ABE1DE91-8170-4E74-A498-069D2592586F}" sibTransId="{B191EB6D-EFC2-4DC8-830A-58C7D26BF33B}"/>
    <dgm:cxn modelId="{984ADA56-47BF-4F2B-8154-6A9626932F3B}" type="presOf" srcId="{8BC21560-6BFA-4BBE-9F24-3C864EC47CB3}" destId="{4915B1FD-AF36-4D78-8335-73ED18FFF641}" srcOrd="1" destOrd="0" presId="urn:microsoft.com/office/officeart/2005/8/layout/cycle4"/>
    <dgm:cxn modelId="{6C9E47BF-C29C-482A-A803-9341068F8C34}" type="presOf" srcId="{FBB26899-3AAC-42AD-A1B0-E5D75DF5CA81}" destId="{3A575F65-3E4F-4F23-901E-8CD04A015A2D}" srcOrd="0" destOrd="0" presId="urn:microsoft.com/office/officeart/2005/8/layout/cycle4"/>
    <dgm:cxn modelId="{CA45A324-C5C9-4D4A-B182-8B08B2FF65EC}" srcId="{03FA1DF8-A106-4124-8EBD-D2274B132E37}" destId="{19D4F8E2-B1A5-417E-A243-0C12165C6C5F}" srcOrd="0" destOrd="0" parTransId="{A8942685-9D27-493A-B588-AF355D03825A}" sibTransId="{619E09C3-C9DD-4C1A-A151-92FC85D0C9AD}"/>
    <dgm:cxn modelId="{45FF2C26-95CC-4153-9C39-70ED4072B1E8}" type="presOf" srcId="{FC7B2D0E-45AD-48B8-8F46-6095F7C1545A}" destId="{5FA5FCFE-A6D6-4B67-84C3-F21CEF24A754}" srcOrd="0" destOrd="0" presId="urn:microsoft.com/office/officeart/2005/8/layout/cycle4"/>
    <dgm:cxn modelId="{A38802DC-D658-4FD9-BB65-00E4481A6E27}" type="presOf" srcId="{3D620CB8-399D-462A-9958-CBDA53A25B9E}" destId="{96C7DB80-C190-4714-850F-BA84FDB83DF8}" srcOrd="1" destOrd="0" presId="urn:microsoft.com/office/officeart/2005/8/layout/cycle4"/>
    <dgm:cxn modelId="{865A1AC5-A651-45CC-8AC0-8675153AE335}" type="presParOf" srcId="{5FA5FCFE-A6D6-4B67-84C3-F21CEF24A754}" destId="{66D72395-4E8C-4DB2-9A76-40E1567EED20}" srcOrd="0" destOrd="0" presId="urn:microsoft.com/office/officeart/2005/8/layout/cycle4"/>
    <dgm:cxn modelId="{402A5406-7586-4127-860D-C7023C946950}" type="presParOf" srcId="{66D72395-4E8C-4DB2-9A76-40E1567EED20}" destId="{0C1DBBC3-C312-472C-A1B6-F6FF8D51C616}" srcOrd="0" destOrd="0" presId="urn:microsoft.com/office/officeart/2005/8/layout/cycle4"/>
    <dgm:cxn modelId="{B4BB5B06-28AB-4165-AA7C-14F4E3347517}" type="presParOf" srcId="{0C1DBBC3-C312-472C-A1B6-F6FF8D51C616}" destId="{8BC33947-2277-493B-B302-FBD91EA1201C}" srcOrd="0" destOrd="0" presId="urn:microsoft.com/office/officeart/2005/8/layout/cycle4"/>
    <dgm:cxn modelId="{F34DC5C2-70F5-4900-BEA1-CC1A2D65E306}" type="presParOf" srcId="{0C1DBBC3-C312-472C-A1B6-F6FF8D51C616}" destId="{96C7DB80-C190-4714-850F-BA84FDB83DF8}" srcOrd="1" destOrd="0" presId="urn:microsoft.com/office/officeart/2005/8/layout/cycle4"/>
    <dgm:cxn modelId="{6E3FE6BD-3253-4178-ABAA-14CFAC584FC4}" type="presParOf" srcId="{66D72395-4E8C-4DB2-9A76-40E1567EED20}" destId="{5FE71577-4A3F-484A-86E1-7534467AD166}" srcOrd="1" destOrd="0" presId="urn:microsoft.com/office/officeart/2005/8/layout/cycle4"/>
    <dgm:cxn modelId="{8BF54A58-BA7A-43DD-A29A-3AF27CDDA919}" type="presParOf" srcId="{5FE71577-4A3F-484A-86E1-7534467AD166}" destId="{6ED1ACD7-BF95-4980-BC91-BF4ED17D6E81}" srcOrd="0" destOrd="0" presId="urn:microsoft.com/office/officeart/2005/8/layout/cycle4"/>
    <dgm:cxn modelId="{CBCCAD3C-A6CC-4368-B75A-70E38AD9C7C5}" type="presParOf" srcId="{5FE71577-4A3F-484A-86E1-7534467AD166}" destId="{C515E8E7-B74B-4485-A128-46C5DA43C891}" srcOrd="1" destOrd="0" presId="urn:microsoft.com/office/officeart/2005/8/layout/cycle4"/>
    <dgm:cxn modelId="{939CA17D-5B86-4271-AE0A-F7E1842F237F}" type="presParOf" srcId="{66D72395-4E8C-4DB2-9A76-40E1567EED20}" destId="{766894DE-DD51-42C4-8656-7291C1EDF4FA}" srcOrd="2" destOrd="0" presId="urn:microsoft.com/office/officeart/2005/8/layout/cycle4"/>
    <dgm:cxn modelId="{1AC909B4-434D-42CF-9C62-0A7604A15C6C}" type="presParOf" srcId="{766894DE-DD51-42C4-8656-7291C1EDF4FA}" destId="{B5865768-3B93-456D-A6E7-5B982F8E7F3A}" srcOrd="0" destOrd="0" presId="urn:microsoft.com/office/officeart/2005/8/layout/cycle4"/>
    <dgm:cxn modelId="{FE01225C-BA8F-4AA6-9E6A-BA0D3929D7BB}" type="presParOf" srcId="{766894DE-DD51-42C4-8656-7291C1EDF4FA}" destId="{FB56A8DA-9D6A-4DE5-9610-385529BB5E39}" srcOrd="1" destOrd="0" presId="urn:microsoft.com/office/officeart/2005/8/layout/cycle4"/>
    <dgm:cxn modelId="{6511A31C-5DBB-4C27-AE76-3F8AD2CBE579}" type="presParOf" srcId="{66D72395-4E8C-4DB2-9A76-40E1567EED20}" destId="{531F3742-A7D6-4AFD-A78D-DE5BF444EBCF}" srcOrd="3" destOrd="0" presId="urn:microsoft.com/office/officeart/2005/8/layout/cycle4"/>
    <dgm:cxn modelId="{67B3366A-4477-4D9D-8611-DD156F336724}" type="presParOf" srcId="{531F3742-A7D6-4AFD-A78D-DE5BF444EBCF}" destId="{0E0F9DC1-E2C9-4C16-A8B0-1D56E198DCF2}" srcOrd="0" destOrd="0" presId="urn:microsoft.com/office/officeart/2005/8/layout/cycle4"/>
    <dgm:cxn modelId="{5DA8489D-CEDE-4633-AB87-2D4BC9FB6158}" type="presParOf" srcId="{531F3742-A7D6-4AFD-A78D-DE5BF444EBCF}" destId="{4915B1FD-AF36-4D78-8335-73ED18FFF641}" srcOrd="1" destOrd="0" presId="urn:microsoft.com/office/officeart/2005/8/layout/cycle4"/>
    <dgm:cxn modelId="{3AB6D688-BCCD-45C9-9D9B-DF5414355595}" type="presParOf" srcId="{66D72395-4E8C-4DB2-9A76-40E1567EED20}" destId="{6F3BEAE8-3380-454F-BE10-358FAD238B2F}" srcOrd="4" destOrd="0" presId="urn:microsoft.com/office/officeart/2005/8/layout/cycle4"/>
    <dgm:cxn modelId="{52EA8C7C-CB78-47B8-8DB8-320BED322E76}" type="presParOf" srcId="{5FA5FCFE-A6D6-4B67-84C3-F21CEF24A754}" destId="{7871E22D-D794-4CB5-A751-F2182A90FD32}" srcOrd="1" destOrd="0" presId="urn:microsoft.com/office/officeart/2005/8/layout/cycle4"/>
    <dgm:cxn modelId="{25499B2E-D7A3-45F9-A46D-BE6E8F6D4FE6}" type="presParOf" srcId="{7871E22D-D794-4CB5-A751-F2182A90FD32}" destId="{5474ABAE-1AC2-47EC-8425-52670E41FF55}" srcOrd="0" destOrd="0" presId="urn:microsoft.com/office/officeart/2005/8/layout/cycle4"/>
    <dgm:cxn modelId="{0A813FF8-043F-4403-989B-FE388F32323D}" type="presParOf" srcId="{7871E22D-D794-4CB5-A751-F2182A90FD32}" destId="{E25EF4FB-BAF9-40FD-B5F6-6889B4753EB4}" srcOrd="1" destOrd="0" presId="urn:microsoft.com/office/officeart/2005/8/layout/cycle4"/>
    <dgm:cxn modelId="{9A22F58E-FA70-4935-B3AE-7E57C908571C}" type="presParOf" srcId="{7871E22D-D794-4CB5-A751-F2182A90FD32}" destId="{3A575F65-3E4F-4F23-901E-8CD04A015A2D}" srcOrd="2" destOrd="0" presId="urn:microsoft.com/office/officeart/2005/8/layout/cycle4"/>
    <dgm:cxn modelId="{7A737650-6452-41D7-AC78-0BD570E1B8D7}" type="presParOf" srcId="{7871E22D-D794-4CB5-A751-F2182A90FD32}" destId="{94097C5B-FFC3-4E60-860F-C1FE3BC7E93E}" srcOrd="3" destOrd="0" presId="urn:microsoft.com/office/officeart/2005/8/layout/cycle4"/>
    <dgm:cxn modelId="{261F4654-B823-400D-9974-214D7E6C602D}" type="presParOf" srcId="{7871E22D-D794-4CB5-A751-F2182A90FD32}" destId="{DE1CCC2B-2671-4057-9507-DDBBDF638BC5}" srcOrd="4" destOrd="0" presId="urn:microsoft.com/office/officeart/2005/8/layout/cycle4"/>
    <dgm:cxn modelId="{3A2E40FB-ECA8-4B4C-B139-4C68887BFE6E}" type="presParOf" srcId="{5FA5FCFE-A6D6-4B67-84C3-F21CEF24A754}" destId="{1FFD2D57-2AA0-4474-9FA4-0548D8667FC4}" srcOrd="2" destOrd="0" presId="urn:microsoft.com/office/officeart/2005/8/layout/cycle4"/>
    <dgm:cxn modelId="{A5CA94AD-39B2-492E-A088-BBC48D773DB6}" type="presParOf" srcId="{5FA5FCFE-A6D6-4B67-84C3-F21CEF24A754}" destId="{0541BF76-5A2D-4D61-81A3-BF481EDF4856}"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865768-3B93-456D-A6E7-5B982F8E7F3A}">
      <dsp:nvSpPr>
        <dsp:cNvPr id="0" name=""/>
        <dsp:cNvSpPr/>
      </dsp:nvSpPr>
      <dsp:spPr>
        <a:xfrm>
          <a:off x="6116666" y="2007273"/>
          <a:ext cx="4587448" cy="18616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100000"/>
            </a:lnSpc>
            <a:spcBef>
              <a:spcPct val="0"/>
            </a:spcBef>
            <a:spcAft>
              <a:spcPts val="0"/>
            </a:spcAft>
            <a:buChar char="••"/>
          </a:pPr>
          <a:r>
            <a:rPr lang="en-US" sz="1400" kern="1200"/>
            <a:t>Tasks designed to reduce the risk of breaches</a:t>
          </a:r>
          <a:endParaRPr lang="en-AU" sz="1400" kern="1200"/>
        </a:p>
        <a:p>
          <a:pPr marL="114300" lvl="1" indent="-114300" algn="l" defTabSz="622300">
            <a:lnSpc>
              <a:spcPct val="100000"/>
            </a:lnSpc>
            <a:spcBef>
              <a:spcPct val="0"/>
            </a:spcBef>
            <a:spcAft>
              <a:spcPts val="0"/>
            </a:spcAft>
            <a:buChar char="••"/>
          </a:pPr>
          <a:r>
            <a:rPr lang="en-US" sz="1400" kern="1200" err="1"/>
            <a:t>Personalised</a:t>
          </a:r>
          <a:r>
            <a:rPr lang="en-US" sz="1400" kern="1200"/>
            <a:t> learning and teaching relationships built into culture</a:t>
          </a:r>
          <a:endParaRPr lang="en-AU" sz="1400" kern="1200"/>
        </a:p>
        <a:p>
          <a:pPr marL="114300" lvl="1" indent="-114300" algn="l" defTabSz="622300">
            <a:lnSpc>
              <a:spcPct val="100000"/>
            </a:lnSpc>
            <a:spcBef>
              <a:spcPct val="0"/>
            </a:spcBef>
            <a:spcAft>
              <a:spcPts val="0"/>
            </a:spcAft>
            <a:buChar char="••"/>
          </a:pPr>
          <a:r>
            <a:rPr lang="en-US" sz="1400" kern="1200"/>
            <a:t>Authentic tasks linked to future needs, to motivate and engage </a:t>
          </a:r>
          <a:endParaRPr lang="en-AU" sz="1400" kern="1200"/>
        </a:p>
      </dsp:txBody>
      <dsp:txXfrm>
        <a:off x="7533795" y="2513577"/>
        <a:ext cx="3129425" cy="1314442"/>
      </dsp:txXfrm>
    </dsp:sp>
    <dsp:sp modelId="{0E0F9DC1-E2C9-4C16-A8B0-1D56E198DCF2}">
      <dsp:nvSpPr>
        <dsp:cNvPr id="0" name=""/>
        <dsp:cNvSpPr/>
      </dsp:nvSpPr>
      <dsp:spPr>
        <a:xfrm>
          <a:off x="682773" y="2046277"/>
          <a:ext cx="4180167" cy="17987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a:t>Online resources and guides available JIT</a:t>
          </a:r>
          <a:endParaRPr lang="en-AU" sz="1400" kern="1200"/>
        </a:p>
        <a:p>
          <a:pPr marL="114300" lvl="1" indent="-114300" algn="l" defTabSz="622300">
            <a:lnSpc>
              <a:spcPct val="90000"/>
            </a:lnSpc>
            <a:spcBef>
              <a:spcPct val="0"/>
            </a:spcBef>
            <a:spcAft>
              <a:spcPct val="15000"/>
            </a:spcAft>
            <a:buChar char="••"/>
          </a:pPr>
          <a:r>
            <a:rPr lang="en-US" sz="1400" kern="1200"/>
            <a:t>Software for text matching</a:t>
          </a:r>
          <a:endParaRPr lang="en-AU" sz="1400" kern="1200"/>
        </a:p>
        <a:p>
          <a:pPr marL="114300" lvl="1" indent="-114300" algn="l" defTabSz="622300">
            <a:lnSpc>
              <a:spcPct val="90000"/>
            </a:lnSpc>
            <a:spcBef>
              <a:spcPct val="0"/>
            </a:spcBef>
            <a:spcAft>
              <a:spcPct val="15000"/>
            </a:spcAft>
            <a:buChar char="••"/>
          </a:pPr>
          <a:r>
            <a:rPr lang="en-US" sz="1400" kern="1200"/>
            <a:t>Whole-of-institution record keeping and reporting</a:t>
          </a:r>
          <a:endParaRPr lang="en-AU" sz="1400" kern="1200"/>
        </a:p>
      </dsp:txBody>
      <dsp:txXfrm>
        <a:off x="722286" y="2535483"/>
        <a:ext cx="2847091" cy="1270052"/>
      </dsp:txXfrm>
    </dsp:sp>
    <dsp:sp modelId="{6ED1ACD7-BF95-4980-BC91-BF4ED17D6E81}">
      <dsp:nvSpPr>
        <dsp:cNvPr id="0" name=""/>
        <dsp:cNvSpPr/>
      </dsp:nvSpPr>
      <dsp:spPr>
        <a:xfrm>
          <a:off x="6157157" y="167479"/>
          <a:ext cx="4546957" cy="17248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a:t>An ‘everybody’s business approach to academic integrity</a:t>
          </a:r>
          <a:endParaRPr lang="en-AU" sz="1400" kern="1200"/>
        </a:p>
        <a:p>
          <a:pPr marL="114300" lvl="1" indent="-114300" algn="l" defTabSz="622300">
            <a:lnSpc>
              <a:spcPct val="90000"/>
            </a:lnSpc>
            <a:spcBef>
              <a:spcPct val="0"/>
            </a:spcBef>
            <a:spcAft>
              <a:spcPct val="15000"/>
            </a:spcAft>
            <a:buChar char="••"/>
          </a:pPr>
          <a:r>
            <a:rPr lang="en-US" sz="1400" kern="1200"/>
            <a:t>Training and support about the ‘why’ and the ‘how’</a:t>
          </a:r>
          <a:endParaRPr lang="en-AU" sz="1400" kern="1200"/>
        </a:p>
        <a:p>
          <a:pPr marL="114300" lvl="1" indent="-114300" algn="l" defTabSz="622300">
            <a:lnSpc>
              <a:spcPct val="90000"/>
            </a:lnSpc>
            <a:spcBef>
              <a:spcPct val="0"/>
            </a:spcBef>
            <a:spcAft>
              <a:spcPct val="15000"/>
            </a:spcAft>
            <a:buChar char="••"/>
          </a:pPr>
          <a:r>
            <a:rPr lang="en-US" sz="1400" kern="1200"/>
            <a:t>Academic integrity embedded into staff roles,  induction, performance appraisals and culture. </a:t>
          </a:r>
          <a:endParaRPr lang="en-AU" sz="1400" kern="1200"/>
        </a:p>
      </dsp:txBody>
      <dsp:txXfrm>
        <a:off x="7559133" y="205368"/>
        <a:ext cx="3107092" cy="1217840"/>
      </dsp:txXfrm>
    </dsp:sp>
    <dsp:sp modelId="{8BC33947-2277-493B-B302-FBD91EA1201C}">
      <dsp:nvSpPr>
        <dsp:cNvPr id="0" name=""/>
        <dsp:cNvSpPr/>
      </dsp:nvSpPr>
      <dsp:spPr>
        <a:xfrm>
          <a:off x="702048" y="143299"/>
          <a:ext cx="4107376" cy="17611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a:t>An institutional strategy which promotes academic integrity</a:t>
          </a:r>
          <a:endParaRPr lang="en-AU" sz="1400" kern="1200"/>
        </a:p>
        <a:p>
          <a:pPr marL="114300" lvl="1" indent="-114300" algn="l" defTabSz="622300">
            <a:lnSpc>
              <a:spcPct val="90000"/>
            </a:lnSpc>
            <a:spcBef>
              <a:spcPct val="0"/>
            </a:spcBef>
            <a:spcAft>
              <a:spcPct val="15000"/>
            </a:spcAft>
            <a:buChar char="••"/>
          </a:pPr>
          <a:r>
            <a:rPr lang="en-US" sz="1400" kern="1200"/>
            <a:t>Clear, aligned and regularly reviewed  policies and procedures</a:t>
          </a:r>
          <a:endParaRPr lang="en-AU" sz="1400" kern="1200"/>
        </a:p>
        <a:p>
          <a:pPr marL="114300" lvl="1" indent="-114300" algn="l" defTabSz="622300">
            <a:lnSpc>
              <a:spcPct val="90000"/>
            </a:lnSpc>
            <a:spcBef>
              <a:spcPct val="0"/>
            </a:spcBef>
            <a:spcAft>
              <a:spcPct val="15000"/>
            </a:spcAft>
            <a:buChar char="••"/>
          </a:pPr>
          <a:r>
            <a:rPr lang="en-US" sz="1400" kern="1200"/>
            <a:t>Monitoring and reporting</a:t>
          </a:r>
          <a:endParaRPr lang="en-AU" sz="1400" kern="1200"/>
        </a:p>
      </dsp:txBody>
      <dsp:txXfrm>
        <a:off x="740735" y="181986"/>
        <a:ext cx="2797789" cy="1243498"/>
      </dsp:txXfrm>
    </dsp:sp>
    <dsp:sp modelId="{5474ABAE-1AC2-47EC-8425-52670E41FF55}">
      <dsp:nvSpPr>
        <dsp:cNvPr id="0" name=""/>
        <dsp:cNvSpPr/>
      </dsp:nvSpPr>
      <dsp:spPr>
        <a:xfrm>
          <a:off x="3611358" y="236532"/>
          <a:ext cx="1701405" cy="1701405"/>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a:t>Organisation and strategy</a:t>
          </a:r>
          <a:endParaRPr lang="en-AU" sz="1300" kern="1200"/>
        </a:p>
      </dsp:txBody>
      <dsp:txXfrm>
        <a:off x="4109688" y="734862"/>
        <a:ext cx="1203075" cy="1203075"/>
      </dsp:txXfrm>
    </dsp:sp>
    <dsp:sp modelId="{E25EF4FB-BAF9-40FD-B5F6-6889B4753EB4}">
      <dsp:nvSpPr>
        <dsp:cNvPr id="0" name=""/>
        <dsp:cNvSpPr/>
      </dsp:nvSpPr>
      <dsp:spPr>
        <a:xfrm rot="5400000">
          <a:off x="5391350" y="236532"/>
          <a:ext cx="1701405" cy="1701405"/>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a:t>Training</a:t>
          </a:r>
          <a:endParaRPr lang="en-AU" sz="1300" kern="1200"/>
        </a:p>
      </dsp:txBody>
      <dsp:txXfrm rot="-5400000">
        <a:off x="5391350" y="734862"/>
        <a:ext cx="1203075" cy="1203075"/>
      </dsp:txXfrm>
    </dsp:sp>
    <dsp:sp modelId="{3A575F65-3E4F-4F23-901E-8CD04A015A2D}">
      <dsp:nvSpPr>
        <dsp:cNvPr id="0" name=""/>
        <dsp:cNvSpPr/>
      </dsp:nvSpPr>
      <dsp:spPr>
        <a:xfrm rot="10800000">
          <a:off x="5391350" y="2016524"/>
          <a:ext cx="1701405" cy="1701405"/>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a:t>Curriculum</a:t>
          </a:r>
          <a:endParaRPr lang="en-AU" sz="1300" kern="1200"/>
        </a:p>
      </dsp:txBody>
      <dsp:txXfrm rot="10800000">
        <a:off x="5391350" y="2016524"/>
        <a:ext cx="1203075" cy="1203075"/>
      </dsp:txXfrm>
    </dsp:sp>
    <dsp:sp modelId="{94097C5B-FFC3-4E60-860F-C1FE3BC7E93E}">
      <dsp:nvSpPr>
        <dsp:cNvPr id="0" name=""/>
        <dsp:cNvSpPr/>
      </dsp:nvSpPr>
      <dsp:spPr>
        <a:xfrm rot="16200000">
          <a:off x="3611358" y="2016524"/>
          <a:ext cx="1701405" cy="1701405"/>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a:t>Technology</a:t>
          </a:r>
          <a:endParaRPr lang="en-AU" sz="1300" kern="1200"/>
        </a:p>
      </dsp:txBody>
      <dsp:txXfrm rot="5400000">
        <a:off x="4109688" y="2016524"/>
        <a:ext cx="1203075" cy="1203075"/>
      </dsp:txXfrm>
    </dsp:sp>
    <dsp:sp modelId="{1FFD2D57-2AA0-4474-9FA4-0548D8667FC4}">
      <dsp:nvSpPr>
        <dsp:cNvPr id="0" name=""/>
        <dsp:cNvSpPr/>
      </dsp:nvSpPr>
      <dsp:spPr>
        <a:xfrm>
          <a:off x="5058339" y="1623590"/>
          <a:ext cx="587436" cy="510814"/>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41BF76-5A2D-4D61-81A3-BF481EDF4856}">
      <dsp:nvSpPr>
        <dsp:cNvPr id="0" name=""/>
        <dsp:cNvSpPr/>
      </dsp:nvSpPr>
      <dsp:spPr>
        <a:xfrm rot="10800000">
          <a:off x="5058339" y="1820057"/>
          <a:ext cx="587436" cy="510814"/>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image" Target="../media/image5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DC7D1C-45CA-4D69-A43E-80D81A577C86}" type="datetimeFigureOut">
              <a:rPr lang="en-AU" smtClean="0"/>
              <a:t>4/02/2020</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7DD600-B30A-43ED-8D2B-65D5DB89904E}" type="slidenum">
              <a:rPr lang="en-AU" smtClean="0"/>
              <a:t>‹#›</a:t>
            </a:fld>
            <a:endParaRPr lang="en-AU"/>
          </a:p>
        </p:txBody>
      </p:sp>
    </p:spTree>
    <p:extLst>
      <p:ext uri="{BB962C8B-B14F-4D97-AF65-F5344CB8AC3E}">
        <p14:creationId xmlns:p14="http://schemas.microsoft.com/office/powerpoint/2010/main" val="1328526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97DD600-B30A-43ED-8D2B-65D5DB89904E}" type="slidenum">
              <a:rPr lang="en-AU" smtClean="0"/>
              <a:t>1</a:t>
            </a:fld>
            <a:endParaRPr lang="en-AU"/>
          </a:p>
        </p:txBody>
      </p:sp>
    </p:spTree>
    <p:extLst>
      <p:ext uri="{BB962C8B-B14F-4D97-AF65-F5344CB8AC3E}">
        <p14:creationId xmlns:p14="http://schemas.microsoft.com/office/powerpoint/2010/main" val="344438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t>10</a:t>
            </a:fld>
            <a:endParaRPr lang="en-AU"/>
          </a:p>
        </p:txBody>
      </p:sp>
    </p:spTree>
    <p:extLst>
      <p:ext uri="{BB962C8B-B14F-4D97-AF65-F5344CB8AC3E}">
        <p14:creationId xmlns:p14="http://schemas.microsoft.com/office/powerpoint/2010/main" val="1632792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t>11</a:t>
            </a:fld>
            <a:endParaRPr lang="en-AU"/>
          </a:p>
        </p:txBody>
      </p:sp>
    </p:spTree>
    <p:extLst>
      <p:ext uri="{BB962C8B-B14F-4D97-AF65-F5344CB8AC3E}">
        <p14:creationId xmlns:p14="http://schemas.microsoft.com/office/powerpoint/2010/main" val="1147831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855838" y="9440647"/>
            <a:ext cx="2949787" cy="498692"/>
          </a:xfrm>
          <a:prstGeom prst="rect">
            <a:avLst/>
          </a:prstGeom>
        </p:spPr>
        <p:txBody>
          <a:bodyPr/>
          <a:lstStyle/>
          <a:p>
            <a:fld id="{FE708264-1125-47B6-8D4A-332FFDBBEAE1}" type="slidenum">
              <a:rPr lang="en-AU" smtClean="0">
                <a:solidFill>
                  <a:prstClr val="black"/>
                </a:solidFill>
              </a:rPr>
              <a:pPr/>
              <a:t>12</a:t>
            </a:fld>
            <a:endParaRPr lang="en-AU">
              <a:solidFill>
                <a:prstClr val="black"/>
              </a:solidFill>
            </a:endParaRPr>
          </a:p>
        </p:txBody>
      </p:sp>
    </p:spTree>
    <p:extLst>
      <p:ext uri="{BB962C8B-B14F-4D97-AF65-F5344CB8AC3E}">
        <p14:creationId xmlns:p14="http://schemas.microsoft.com/office/powerpoint/2010/main" val="3690747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t>13</a:t>
            </a:fld>
            <a:endParaRPr lang="en-AU"/>
          </a:p>
        </p:txBody>
      </p:sp>
    </p:spTree>
    <p:extLst>
      <p:ext uri="{BB962C8B-B14F-4D97-AF65-F5344CB8AC3E}">
        <p14:creationId xmlns:p14="http://schemas.microsoft.com/office/powerpoint/2010/main" val="933530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97DD600-B30A-43ED-8D2B-65D5DB89904E}" type="slidenum">
              <a:rPr lang="en-AU" smtClean="0"/>
              <a:t>14</a:t>
            </a:fld>
            <a:endParaRPr lang="en-AU"/>
          </a:p>
        </p:txBody>
      </p:sp>
    </p:spTree>
    <p:extLst>
      <p:ext uri="{BB962C8B-B14F-4D97-AF65-F5344CB8AC3E}">
        <p14:creationId xmlns:p14="http://schemas.microsoft.com/office/powerpoint/2010/main" val="3813689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t>15</a:t>
            </a:fld>
            <a:endParaRPr lang="en-AU"/>
          </a:p>
        </p:txBody>
      </p:sp>
    </p:spTree>
    <p:extLst>
      <p:ext uri="{BB962C8B-B14F-4D97-AF65-F5344CB8AC3E}">
        <p14:creationId xmlns:p14="http://schemas.microsoft.com/office/powerpoint/2010/main" val="3285288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t>16</a:t>
            </a:fld>
            <a:endParaRPr lang="en-AU"/>
          </a:p>
        </p:txBody>
      </p:sp>
    </p:spTree>
    <p:extLst>
      <p:ext uri="{BB962C8B-B14F-4D97-AF65-F5344CB8AC3E}">
        <p14:creationId xmlns:p14="http://schemas.microsoft.com/office/powerpoint/2010/main" val="2385704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C97DD600-B30A-43ED-8D2B-65D5DB89904E}" type="slidenum">
              <a:rPr lang="en-AU" smtClean="0"/>
              <a:t>17</a:t>
            </a:fld>
            <a:endParaRPr lang="en-AU"/>
          </a:p>
        </p:txBody>
      </p:sp>
    </p:spTree>
    <p:extLst>
      <p:ext uri="{BB962C8B-B14F-4D97-AF65-F5344CB8AC3E}">
        <p14:creationId xmlns:p14="http://schemas.microsoft.com/office/powerpoint/2010/main" val="999588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C97DD600-B30A-43ED-8D2B-65D5DB89904E}" type="slidenum">
              <a:rPr lang="en-AU" smtClean="0"/>
              <a:t>18</a:t>
            </a:fld>
            <a:endParaRPr lang="en-AU"/>
          </a:p>
        </p:txBody>
      </p:sp>
    </p:spTree>
    <p:extLst>
      <p:ext uri="{BB962C8B-B14F-4D97-AF65-F5344CB8AC3E}">
        <p14:creationId xmlns:p14="http://schemas.microsoft.com/office/powerpoint/2010/main" val="3077464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solidFill>
                  <a:prstClr val="black"/>
                </a:solidFill>
              </a:rPr>
              <a:pPr/>
              <a:t>19</a:t>
            </a:fld>
            <a:endParaRPr lang="en-AU">
              <a:solidFill>
                <a:prstClr val="black"/>
              </a:solidFill>
            </a:endParaRPr>
          </a:p>
        </p:txBody>
      </p:sp>
    </p:spTree>
    <p:extLst>
      <p:ext uri="{BB962C8B-B14F-4D97-AF65-F5344CB8AC3E}">
        <p14:creationId xmlns:p14="http://schemas.microsoft.com/office/powerpoint/2010/main" val="1046443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97DD600-B30A-43ED-8D2B-65D5DB89904E}" type="slidenum">
              <a:rPr lang="en-AU" smtClean="0"/>
              <a:t>2</a:t>
            </a:fld>
            <a:endParaRPr lang="en-AU"/>
          </a:p>
        </p:txBody>
      </p:sp>
    </p:spTree>
    <p:extLst>
      <p:ext uri="{BB962C8B-B14F-4D97-AF65-F5344CB8AC3E}">
        <p14:creationId xmlns:p14="http://schemas.microsoft.com/office/powerpoint/2010/main" val="1335493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solidFill>
                  <a:prstClr val="black"/>
                </a:solidFill>
              </a:rPr>
              <a:pPr/>
              <a:t>20</a:t>
            </a:fld>
            <a:endParaRPr lang="en-AU">
              <a:solidFill>
                <a:prstClr val="black"/>
              </a:solidFill>
            </a:endParaRPr>
          </a:p>
        </p:txBody>
      </p:sp>
    </p:spTree>
    <p:extLst>
      <p:ext uri="{BB962C8B-B14F-4D97-AF65-F5344CB8AC3E}">
        <p14:creationId xmlns:p14="http://schemas.microsoft.com/office/powerpoint/2010/main" val="3343572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solidFill>
                  <a:prstClr val="black"/>
                </a:solidFill>
              </a:rPr>
              <a:pPr/>
              <a:t>21</a:t>
            </a:fld>
            <a:endParaRPr lang="en-AU">
              <a:solidFill>
                <a:prstClr val="black"/>
              </a:solidFill>
            </a:endParaRPr>
          </a:p>
        </p:txBody>
      </p:sp>
    </p:spTree>
    <p:extLst>
      <p:ext uri="{BB962C8B-B14F-4D97-AF65-F5344CB8AC3E}">
        <p14:creationId xmlns:p14="http://schemas.microsoft.com/office/powerpoint/2010/main" val="1448275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t>22</a:t>
            </a:fld>
            <a:endParaRPr lang="en-AU"/>
          </a:p>
        </p:txBody>
      </p:sp>
    </p:spTree>
    <p:extLst>
      <p:ext uri="{BB962C8B-B14F-4D97-AF65-F5344CB8AC3E}">
        <p14:creationId xmlns:p14="http://schemas.microsoft.com/office/powerpoint/2010/main" val="3563906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97DD600-B30A-43ED-8D2B-65D5DB89904E}" type="slidenum">
              <a:rPr lang="en-AU" smtClean="0"/>
              <a:t>23</a:t>
            </a:fld>
            <a:endParaRPr lang="en-AU"/>
          </a:p>
        </p:txBody>
      </p:sp>
    </p:spTree>
    <p:extLst>
      <p:ext uri="{BB962C8B-B14F-4D97-AF65-F5344CB8AC3E}">
        <p14:creationId xmlns:p14="http://schemas.microsoft.com/office/powerpoint/2010/main" val="1883589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t>24</a:t>
            </a:fld>
            <a:endParaRPr lang="en-AU"/>
          </a:p>
        </p:txBody>
      </p:sp>
    </p:spTree>
    <p:extLst>
      <p:ext uri="{BB962C8B-B14F-4D97-AF65-F5344CB8AC3E}">
        <p14:creationId xmlns:p14="http://schemas.microsoft.com/office/powerpoint/2010/main" val="3854079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t>25</a:t>
            </a:fld>
            <a:endParaRPr lang="en-AU"/>
          </a:p>
        </p:txBody>
      </p:sp>
    </p:spTree>
    <p:extLst>
      <p:ext uri="{BB962C8B-B14F-4D97-AF65-F5344CB8AC3E}">
        <p14:creationId xmlns:p14="http://schemas.microsoft.com/office/powerpoint/2010/main" val="729790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t>26</a:t>
            </a:fld>
            <a:endParaRPr lang="en-AU"/>
          </a:p>
        </p:txBody>
      </p:sp>
    </p:spTree>
    <p:extLst>
      <p:ext uri="{BB962C8B-B14F-4D97-AF65-F5344CB8AC3E}">
        <p14:creationId xmlns:p14="http://schemas.microsoft.com/office/powerpoint/2010/main" val="1817779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t>27</a:t>
            </a:fld>
            <a:endParaRPr lang="en-AU"/>
          </a:p>
        </p:txBody>
      </p:sp>
    </p:spTree>
    <p:extLst>
      <p:ext uri="{BB962C8B-B14F-4D97-AF65-F5344CB8AC3E}">
        <p14:creationId xmlns:p14="http://schemas.microsoft.com/office/powerpoint/2010/main" val="3011487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solidFill>
                  <a:prstClr val="black"/>
                </a:solidFill>
              </a:rPr>
              <a:pPr/>
              <a:t>28</a:t>
            </a:fld>
            <a:endParaRPr lang="en-AU">
              <a:solidFill>
                <a:prstClr val="black"/>
              </a:solidFill>
            </a:endParaRPr>
          </a:p>
        </p:txBody>
      </p:sp>
    </p:spTree>
    <p:extLst>
      <p:ext uri="{BB962C8B-B14F-4D97-AF65-F5344CB8AC3E}">
        <p14:creationId xmlns:p14="http://schemas.microsoft.com/office/powerpoint/2010/main" val="3944504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solidFill>
                  <a:prstClr val="black"/>
                </a:solidFill>
              </a:rPr>
              <a:pPr/>
              <a:t>29</a:t>
            </a:fld>
            <a:endParaRPr lang="en-AU">
              <a:solidFill>
                <a:prstClr val="black"/>
              </a:solidFill>
            </a:endParaRPr>
          </a:p>
        </p:txBody>
      </p:sp>
    </p:spTree>
    <p:extLst>
      <p:ext uri="{BB962C8B-B14F-4D97-AF65-F5344CB8AC3E}">
        <p14:creationId xmlns:p14="http://schemas.microsoft.com/office/powerpoint/2010/main" val="145091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97DD600-B30A-43ED-8D2B-65D5DB89904E}" type="slidenum">
              <a:rPr lang="en-AU" smtClean="0"/>
              <a:t>3</a:t>
            </a:fld>
            <a:endParaRPr lang="en-AU"/>
          </a:p>
        </p:txBody>
      </p:sp>
    </p:spTree>
    <p:extLst>
      <p:ext uri="{BB962C8B-B14F-4D97-AF65-F5344CB8AC3E}">
        <p14:creationId xmlns:p14="http://schemas.microsoft.com/office/powerpoint/2010/main" val="13891228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97DD600-B30A-43ED-8D2B-65D5DB89904E}" type="slidenum">
              <a:rPr lang="en-AU" smtClean="0"/>
              <a:t>30</a:t>
            </a:fld>
            <a:endParaRPr lang="en-AU"/>
          </a:p>
        </p:txBody>
      </p:sp>
    </p:spTree>
    <p:extLst>
      <p:ext uri="{BB962C8B-B14F-4D97-AF65-F5344CB8AC3E}">
        <p14:creationId xmlns:p14="http://schemas.microsoft.com/office/powerpoint/2010/main" val="27705890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t>31</a:t>
            </a:fld>
            <a:endParaRPr lang="en-AU"/>
          </a:p>
        </p:txBody>
      </p:sp>
    </p:spTree>
    <p:extLst>
      <p:ext uri="{BB962C8B-B14F-4D97-AF65-F5344CB8AC3E}">
        <p14:creationId xmlns:p14="http://schemas.microsoft.com/office/powerpoint/2010/main" val="38756069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solidFill>
                  <a:prstClr val="black"/>
                </a:solidFill>
              </a:rPr>
              <a:pPr/>
              <a:t>32</a:t>
            </a:fld>
            <a:endParaRPr lang="en-AU">
              <a:solidFill>
                <a:prstClr val="black"/>
              </a:solidFill>
            </a:endParaRPr>
          </a:p>
        </p:txBody>
      </p:sp>
    </p:spTree>
    <p:extLst>
      <p:ext uri="{BB962C8B-B14F-4D97-AF65-F5344CB8AC3E}">
        <p14:creationId xmlns:p14="http://schemas.microsoft.com/office/powerpoint/2010/main" val="39512020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t>33</a:t>
            </a:fld>
            <a:endParaRPr lang="en-AU"/>
          </a:p>
        </p:txBody>
      </p:sp>
    </p:spTree>
    <p:extLst>
      <p:ext uri="{BB962C8B-B14F-4D97-AF65-F5344CB8AC3E}">
        <p14:creationId xmlns:p14="http://schemas.microsoft.com/office/powerpoint/2010/main" val="708181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97DD600-B30A-43ED-8D2B-65D5DB89904E}" type="slidenum">
              <a:rPr lang="en-AU" smtClean="0">
                <a:solidFill>
                  <a:prstClr val="black"/>
                </a:solidFill>
              </a:rPr>
              <a:pPr/>
              <a:t>34</a:t>
            </a:fld>
            <a:endParaRPr lang="en-AU">
              <a:solidFill>
                <a:prstClr val="black"/>
              </a:solidFill>
            </a:endParaRPr>
          </a:p>
        </p:txBody>
      </p:sp>
    </p:spTree>
    <p:extLst>
      <p:ext uri="{BB962C8B-B14F-4D97-AF65-F5344CB8AC3E}">
        <p14:creationId xmlns:p14="http://schemas.microsoft.com/office/powerpoint/2010/main" val="1276415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97DD600-B30A-43ED-8D2B-65D5DB89904E}" type="slidenum">
              <a:rPr lang="en-AU" smtClean="0">
                <a:solidFill>
                  <a:prstClr val="black"/>
                </a:solidFill>
              </a:rPr>
              <a:pPr/>
              <a:t>35</a:t>
            </a:fld>
            <a:endParaRPr lang="en-AU">
              <a:solidFill>
                <a:prstClr val="black"/>
              </a:solidFill>
            </a:endParaRPr>
          </a:p>
        </p:txBody>
      </p:sp>
    </p:spTree>
    <p:extLst>
      <p:ext uri="{BB962C8B-B14F-4D97-AF65-F5344CB8AC3E}">
        <p14:creationId xmlns:p14="http://schemas.microsoft.com/office/powerpoint/2010/main" val="36591119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t>36</a:t>
            </a:fld>
            <a:endParaRPr lang="en-AU"/>
          </a:p>
        </p:txBody>
      </p:sp>
    </p:spTree>
    <p:extLst>
      <p:ext uri="{BB962C8B-B14F-4D97-AF65-F5344CB8AC3E}">
        <p14:creationId xmlns:p14="http://schemas.microsoft.com/office/powerpoint/2010/main" val="15813509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solidFill>
                  <a:prstClr val="black"/>
                </a:solidFill>
              </a:rPr>
              <a:pPr/>
              <a:t>37</a:t>
            </a:fld>
            <a:endParaRPr lang="en-AU">
              <a:solidFill>
                <a:prstClr val="black"/>
              </a:solidFill>
            </a:endParaRPr>
          </a:p>
        </p:txBody>
      </p:sp>
    </p:spTree>
    <p:extLst>
      <p:ext uri="{BB962C8B-B14F-4D97-AF65-F5344CB8AC3E}">
        <p14:creationId xmlns:p14="http://schemas.microsoft.com/office/powerpoint/2010/main" val="11241233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t>38</a:t>
            </a:fld>
            <a:endParaRPr lang="en-AU"/>
          </a:p>
        </p:txBody>
      </p:sp>
    </p:spTree>
    <p:extLst>
      <p:ext uri="{BB962C8B-B14F-4D97-AF65-F5344CB8AC3E}">
        <p14:creationId xmlns:p14="http://schemas.microsoft.com/office/powerpoint/2010/main" val="35091005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t>39</a:t>
            </a:fld>
            <a:endParaRPr lang="en-AU"/>
          </a:p>
        </p:txBody>
      </p:sp>
    </p:spTree>
    <p:extLst>
      <p:ext uri="{BB962C8B-B14F-4D97-AF65-F5344CB8AC3E}">
        <p14:creationId xmlns:p14="http://schemas.microsoft.com/office/powerpoint/2010/main" val="851533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t>4</a:t>
            </a:fld>
            <a:endParaRPr lang="en-AU"/>
          </a:p>
        </p:txBody>
      </p:sp>
    </p:spTree>
    <p:extLst>
      <p:ext uri="{BB962C8B-B14F-4D97-AF65-F5344CB8AC3E}">
        <p14:creationId xmlns:p14="http://schemas.microsoft.com/office/powerpoint/2010/main" val="42611341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t>40</a:t>
            </a:fld>
            <a:endParaRPr lang="en-AU"/>
          </a:p>
        </p:txBody>
      </p:sp>
    </p:spTree>
    <p:extLst>
      <p:ext uri="{BB962C8B-B14F-4D97-AF65-F5344CB8AC3E}">
        <p14:creationId xmlns:p14="http://schemas.microsoft.com/office/powerpoint/2010/main" val="28013144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t>41</a:t>
            </a:fld>
            <a:endParaRPr lang="en-AU"/>
          </a:p>
        </p:txBody>
      </p:sp>
    </p:spTree>
    <p:extLst>
      <p:ext uri="{BB962C8B-B14F-4D97-AF65-F5344CB8AC3E}">
        <p14:creationId xmlns:p14="http://schemas.microsoft.com/office/powerpoint/2010/main" val="37920283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solidFill>
                  <a:prstClr val="black"/>
                </a:solidFill>
              </a:rPr>
              <a:pPr/>
              <a:t>42</a:t>
            </a:fld>
            <a:endParaRPr lang="en-AU">
              <a:solidFill>
                <a:prstClr val="black"/>
              </a:solidFill>
            </a:endParaRPr>
          </a:p>
        </p:txBody>
      </p:sp>
    </p:spTree>
    <p:extLst>
      <p:ext uri="{BB962C8B-B14F-4D97-AF65-F5344CB8AC3E}">
        <p14:creationId xmlns:p14="http://schemas.microsoft.com/office/powerpoint/2010/main" val="15640120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t>43</a:t>
            </a:fld>
            <a:endParaRPr lang="en-AU"/>
          </a:p>
        </p:txBody>
      </p:sp>
    </p:spTree>
    <p:extLst>
      <p:ext uri="{BB962C8B-B14F-4D97-AF65-F5344CB8AC3E}">
        <p14:creationId xmlns:p14="http://schemas.microsoft.com/office/powerpoint/2010/main" val="25718292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t>44</a:t>
            </a:fld>
            <a:endParaRPr lang="en-AU"/>
          </a:p>
        </p:txBody>
      </p:sp>
    </p:spTree>
    <p:extLst>
      <p:ext uri="{BB962C8B-B14F-4D97-AF65-F5344CB8AC3E}">
        <p14:creationId xmlns:p14="http://schemas.microsoft.com/office/powerpoint/2010/main" val="508422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97DD600-B30A-43ED-8D2B-65D5DB89904E}" type="slidenum">
              <a:rPr lang="en-AU" smtClean="0"/>
              <a:t>45</a:t>
            </a:fld>
            <a:endParaRPr lang="en-AU"/>
          </a:p>
        </p:txBody>
      </p:sp>
    </p:spTree>
    <p:extLst>
      <p:ext uri="{BB962C8B-B14F-4D97-AF65-F5344CB8AC3E}">
        <p14:creationId xmlns:p14="http://schemas.microsoft.com/office/powerpoint/2010/main" val="35055742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t>46</a:t>
            </a:fld>
            <a:endParaRPr lang="en-AU"/>
          </a:p>
        </p:txBody>
      </p:sp>
    </p:spTree>
    <p:extLst>
      <p:ext uri="{BB962C8B-B14F-4D97-AF65-F5344CB8AC3E}">
        <p14:creationId xmlns:p14="http://schemas.microsoft.com/office/powerpoint/2010/main" val="31498248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t>47</a:t>
            </a:fld>
            <a:endParaRPr lang="en-AU"/>
          </a:p>
        </p:txBody>
      </p:sp>
    </p:spTree>
    <p:extLst>
      <p:ext uri="{BB962C8B-B14F-4D97-AF65-F5344CB8AC3E}">
        <p14:creationId xmlns:p14="http://schemas.microsoft.com/office/powerpoint/2010/main" val="2440222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t>48</a:t>
            </a:fld>
            <a:endParaRPr lang="en-AU"/>
          </a:p>
        </p:txBody>
      </p:sp>
    </p:spTree>
    <p:extLst>
      <p:ext uri="{BB962C8B-B14F-4D97-AF65-F5344CB8AC3E}">
        <p14:creationId xmlns:p14="http://schemas.microsoft.com/office/powerpoint/2010/main" val="42356615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97DD600-B30A-43ED-8D2B-65D5DB89904E}" type="slidenum">
              <a:rPr lang="en-AU" smtClean="0">
                <a:solidFill>
                  <a:prstClr val="black"/>
                </a:solidFill>
              </a:rPr>
              <a:pPr/>
              <a:t>49</a:t>
            </a:fld>
            <a:endParaRPr lang="en-AU">
              <a:solidFill>
                <a:prstClr val="black"/>
              </a:solidFill>
            </a:endParaRPr>
          </a:p>
        </p:txBody>
      </p:sp>
    </p:spTree>
    <p:extLst>
      <p:ext uri="{BB962C8B-B14F-4D97-AF65-F5344CB8AC3E}">
        <p14:creationId xmlns:p14="http://schemas.microsoft.com/office/powerpoint/2010/main" val="1981419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C97DD600-B30A-43ED-8D2B-65D5DB89904E}" type="slidenum">
              <a:rPr lang="en-AU" smtClean="0"/>
              <a:t>5</a:t>
            </a:fld>
            <a:endParaRPr lang="en-AU"/>
          </a:p>
        </p:txBody>
      </p:sp>
    </p:spTree>
    <p:extLst>
      <p:ext uri="{BB962C8B-B14F-4D97-AF65-F5344CB8AC3E}">
        <p14:creationId xmlns:p14="http://schemas.microsoft.com/office/powerpoint/2010/main" val="7470506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97DD600-B30A-43ED-8D2B-65D5DB89904E}" type="slidenum">
              <a:rPr lang="en-AU" smtClean="0">
                <a:solidFill>
                  <a:prstClr val="black"/>
                </a:solidFill>
              </a:rPr>
              <a:pPr/>
              <a:t>50</a:t>
            </a:fld>
            <a:endParaRPr lang="en-AU">
              <a:solidFill>
                <a:prstClr val="black"/>
              </a:solidFill>
            </a:endParaRPr>
          </a:p>
        </p:txBody>
      </p:sp>
    </p:spTree>
    <p:extLst>
      <p:ext uri="{BB962C8B-B14F-4D97-AF65-F5344CB8AC3E}">
        <p14:creationId xmlns:p14="http://schemas.microsoft.com/office/powerpoint/2010/main" val="9478853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t>51</a:t>
            </a:fld>
            <a:endParaRPr lang="en-AU"/>
          </a:p>
        </p:txBody>
      </p:sp>
    </p:spTree>
    <p:extLst>
      <p:ext uri="{BB962C8B-B14F-4D97-AF65-F5344CB8AC3E}">
        <p14:creationId xmlns:p14="http://schemas.microsoft.com/office/powerpoint/2010/main" val="20285283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solidFill>
                  <a:prstClr val="black"/>
                </a:solidFill>
              </a:rPr>
              <a:pPr/>
              <a:t>52</a:t>
            </a:fld>
            <a:endParaRPr lang="en-AU">
              <a:solidFill>
                <a:prstClr val="black"/>
              </a:solidFill>
            </a:endParaRPr>
          </a:p>
        </p:txBody>
      </p:sp>
    </p:spTree>
    <p:extLst>
      <p:ext uri="{BB962C8B-B14F-4D97-AF65-F5344CB8AC3E}">
        <p14:creationId xmlns:p14="http://schemas.microsoft.com/office/powerpoint/2010/main" val="24335103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97DD600-B30A-43ED-8D2B-65D5DB89904E}" type="slidenum">
              <a:rPr lang="en-AU" smtClean="0">
                <a:solidFill>
                  <a:prstClr val="black"/>
                </a:solidFill>
              </a:rPr>
              <a:pPr/>
              <a:t>53</a:t>
            </a:fld>
            <a:endParaRPr lang="en-AU">
              <a:solidFill>
                <a:prstClr val="black"/>
              </a:solidFill>
            </a:endParaRPr>
          </a:p>
        </p:txBody>
      </p:sp>
    </p:spTree>
    <p:extLst>
      <p:ext uri="{BB962C8B-B14F-4D97-AF65-F5344CB8AC3E}">
        <p14:creationId xmlns:p14="http://schemas.microsoft.com/office/powerpoint/2010/main" val="42077693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t>54</a:t>
            </a:fld>
            <a:endParaRPr lang="en-AU"/>
          </a:p>
        </p:txBody>
      </p:sp>
    </p:spTree>
    <p:extLst>
      <p:ext uri="{BB962C8B-B14F-4D97-AF65-F5344CB8AC3E}">
        <p14:creationId xmlns:p14="http://schemas.microsoft.com/office/powerpoint/2010/main" val="24984016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97DD600-B30A-43ED-8D2B-65D5DB89904E}" type="slidenum">
              <a:rPr lang="en-AU" smtClean="0"/>
              <a:t>55</a:t>
            </a:fld>
            <a:endParaRPr lang="en-AU"/>
          </a:p>
        </p:txBody>
      </p:sp>
    </p:spTree>
    <p:extLst>
      <p:ext uri="{BB962C8B-B14F-4D97-AF65-F5344CB8AC3E}">
        <p14:creationId xmlns:p14="http://schemas.microsoft.com/office/powerpoint/2010/main" val="12937198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FF241D6B-DE17-4496-82CF-4642C49834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5B859C9C-F06A-4964-AC8A-76CF66FD44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dirty="0"/>
          </a:p>
        </p:txBody>
      </p:sp>
      <p:sp>
        <p:nvSpPr>
          <p:cNvPr id="33796" name="Slide Number Placeholder 3">
            <a:extLst>
              <a:ext uri="{FF2B5EF4-FFF2-40B4-BE49-F238E27FC236}">
                <a16:creationId xmlns:a16="http://schemas.microsoft.com/office/drawing/2014/main" id="{14DACE95-54B0-455A-A6D8-F885FB405F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D912617-5C12-4E59-8A0C-97D856B752F7}" type="slidenum">
              <a:rPr lang="en-AU" altLang="en-US" smtClean="0">
                <a:solidFill>
                  <a:srgbClr val="000000"/>
                </a:solidFill>
              </a:rPr>
              <a:pPr fontAlgn="base">
                <a:spcBef>
                  <a:spcPct val="0"/>
                </a:spcBef>
                <a:spcAft>
                  <a:spcPct val="0"/>
                </a:spcAft>
              </a:pPr>
              <a:t>56</a:t>
            </a:fld>
            <a:endParaRPr lang="en-AU" altLang="en-US">
              <a:solidFill>
                <a:srgbClr val="000000"/>
              </a:solidFill>
            </a:endParaRPr>
          </a:p>
        </p:txBody>
      </p:sp>
    </p:spTree>
    <p:extLst>
      <p:ext uri="{BB962C8B-B14F-4D97-AF65-F5344CB8AC3E}">
        <p14:creationId xmlns:p14="http://schemas.microsoft.com/office/powerpoint/2010/main" val="26121392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97DD600-B30A-43ED-8D2B-65D5DB89904E}" type="slidenum">
              <a:rPr lang="en-AU" smtClean="0"/>
              <a:t>57</a:t>
            </a:fld>
            <a:endParaRPr lang="en-AU"/>
          </a:p>
        </p:txBody>
      </p:sp>
    </p:spTree>
    <p:extLst>
      <p:ext uri="{BB962C8B-B14F-4D97-AF65-F5344CB8AC3E}">
        <p14:creationId xmlns:p14="http://schemas.microsoft.com/office/powerpoint/2010/main" val="16260814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t>58</a:t>
            </a:fld>
            <a:endParaRPr lang="en-AU"/>
          </a:p>
        </p:txBody>
      </p:sp>
    </p:spTree>
    <p:extLst>
      <p:ext uri="{BB962C8B-B14F-4D97-AF65-F5344CB8AC3E}">
        <p14:creationId xmlns:p14="http://schemas.microsoft.com/office/powerpoint/2010/main" val="5079489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97DD600-B30A-43ED-8D2B-65D5DB89904E}" type="slidenum">
              <a:rPr lang="en-AU" smtClean="0"/>
              <a:t>59</a:t>
            </a:fld>
            <a:endParaRPr lang="en-AU"/>
          </a:p>
        </p:txBody>
      </p:sp>
    </p:spTree>
    <p:extLst>
      <p:ext uri="{BB962C8B-B14F-4D97-AF65-F5344CB8AC3E}">
        <p14:creationId xmlns:p14="http://schemas.microsoft.com/office/powerpoint/2010/main" val="2492840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t>6</a:t>
            </a:fld>
            <a:endParaRPr lang="en-AU"/>
          </a:p>
        </p:txBody>
      </p:sp>
    </p:spTree>
    <p:extLst>
      <p:ext uri="{BB962C8B-B14F-4D97-AF65-F5344CB8AC3E}">
        <p14:creationId xmlns:p14="http://schemas.microsoft.com/office/powerpoint/2010/main" val="7323462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97DD600-B30A-43ED-8D2B-65D5DB89904E}" type="slidenum">
              <a:rPr lang="en-AU" smtClean="0"/>
              <a:t>60</a:t>
            </a:fld>
            <a:endParaRPr lang="en-AU"/>
          </a:p>
        </p:txBody>
      </p:sp>
    </p:spTree>
    <p:extLst>
      <p:ext uri="{BB962C8B-B14F-4D97-AF65-F5344CB8AC3E}">
        <p14:creationId xmlns:p14="http://schemas.microsoft.com/office/powerpoint/2010/main" val="12212253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97DD600-B30A-43ED-8D2B-65D5DB89904E}" type="slidenum">
              <a:rPr lang="en-AU" smtClean="0"/>
              <a:t>61</a:t>
            </a:fld>
            <a:endParaRPr lang="en-AU"/>
          </a:p>
        </p:txBody>
      </p:sp>
    </p:spTree>
    <p:extLst>
      <p:ext uri="{BB962C8B-B14F-4D97-AF65-F5344CB8AC3E}">
        <p14:creationId xmlns:p14="http://schemas.microsoft.com/office/powerpoint/2010/main" val="116403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97DD600-B30A-43ED-8D2B-65D5DB89904E}" type="slidenum">
              <a:rPr lang="en-AU" smtClean="0"/>
              <a:t>62</a:t>
            </a:fld>
            <a:endParaRPr lang="en-AU"/>
          </a:p>
        </p:txBody>
      </p:sp>
    </p:spTree>
    <p:extLst>
      <p:ext uri="{BB962C8B-B14F-4D97-AF65-F5344CB8AC3E}">
        <p14:creationId xmlns:p14="http://schemas.microsoft.com/office/powerpoint/2010/main" val="20050995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97DD600-B30A-43ED-8D2B-65D5DB89904E}" type="slidenum">
              <a:rPr lang="en-AU" smtClean="0"/>
              <a:t>63</a:t>
            </a:fld>
            <a:endParaRPr lang="en-AU"/>
          </a:p>
        </p:txBody>
      </p:sp>
    </p:spTree>
    <p:extLst>
      <p:ext uri="{BB962C8B-B14F-4D97-AF65-F5344CB8AC3E}">
        <p14:creationId xmlns:p14="http://schemas.microsoft.com/office/powerpoint/2010/main" val="34336919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97DD600-B30A-43ED-8D2B-65D5DB89904E}" type="slidenum">
              <a:rPr lang="en-AU" smtClean="0"/>
              <a:t>64</a:t>
            </a:fld>
            <a:endParaRPr lang="en-AU"/>
          </a:p>
        </p:txBody>
      </p:sp>
    </p:spTree>
    <p:extLst>
      <p:ext uri="{BB962C8B-B14F-4D97-AF65-F5344CB8AC3E}">
        <p14:creationId xmlns:p14="http://schemas.microsoft.com/office/powerpoint/2010/main" val="27198318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97DD600-B30A-43ED-8D2B-65D5DB89904E}" type="slidenum">
              <a:rPr lang="en-AU" smtClean="0"/>
              <a:t>65</a:t>
            </a:fld>
            <a:endParaRPr lang="en-AU"/>
          </a:p>
        </p:txBody>
      </p:sp>
    </p:spTree>
    <p:extLst>
      <p:ext uri="{BB962C8B-B14F-4D97-AF65-F5344CB8AC3E}">
        <p14:creationId xmlns:p14="http://schemas.microsoft.com/office/powerpoint/2010/main" val="39075423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97DD600-B30A-43ED-8D2B-65D5DB89904E}" type="slidenum">
              <a:rPr lang="en-AU" smtClean="0"/>
              <a:t>66</a:t>
            </a:fld>
            <a:endParaRPr lang="en-AU"/>
          </a:p>
        </p:txBody>
      </p:sp>
    </p:spTree>
    <p:extLst>
      <p:ext uri="{BB962C8B-B14F-4D97-AF65-F5344CB8AC3E}">
        <p14:creationId xmlns:p14="http://schemas.microsoft.com/office/powerpoint/2010/main" val="24862874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97DD600-B30A-43ED-8D2B-65D5DB89904E}" type="slidenum">
              <a:rPr lang="en-AU" smtClean="0"/>
              <a:t>67</a:t>
            </a:fld>
            <a:endParaRPr lang="en-AU"/>
          </a:p>
        </p:txBody>
      </p:sp>
    </p:spTree>
    <p:extLst>
      <p:ext uri="{BB962C8B-B14F-4D97-AF65-F5344CB8AC3E}">
        <p14:creationId xmlns:p14="http://schemas.microsoft.com/office/powerpoint/2010/main" val="141647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t>7</a:t>
            </a:fld>
            <a:endParaRPr lang="en-AU"/>
          </a:p>
        </p:txBody>
      </p:sp>
    </p:spTree>
    <p:extLst>
      <p:ext uri="{BB962C8B-B14F-4D97-AF65-F5344CB8AC3E}">
        <p14:creationId xmlns:p14="http://schemas.microsoft.com/office/powerpoint/2010/main" val="72846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t>8</a:t>
            </a:fld>
            <a:endParaRPr lang="en-AU"/>
          </a:p>
        </p:txBody>
      </p:sp>
    </p:spTree>
    <p:extLst>
      <p:ext uri="{BB962C8B-B14F-4D97-AF65-F5344CB8AC3E}">
        <p14:creationId xmlns:p14="http://schemas.microsoft.com/office/powerpoint/2010/main" val="4160838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p:txBody>
      </p:sp>
      <p:sp>
        <p:nvSpPr>
          <p:cNvPr id="4" name="Slide Number Placeholder 3"/>
          <p:cNvSpPr>
            <a:spLocks noGrp="1"/>
          </p:cNvSpPr>
          <p:nvPr>
            <p:ph type="sldNum" sz="quarter" idx="10"/>
          </p:nvPr>
        </p:nvSpPr>
        <p:spPr/>
        <p:txBody>
          <a:bodyPr/>
          <a:lstStyle/>
          <a:p>
            <a:fld id="{C97DD600-B30A-43ED-8D2B-65D5DB89904E}" type="slidenum">
              <a:rPr lang="en-AU" smtClean="0"/>
              <a:t>9</a:t>
            </a:fld>
            <a:endParaRPr lang="en-AU"/>
          </a:p>
        </p:txBody>
      </p:sp>
    </p:spTree>
    <p:extLst>
      <p:ext uri="{BB962C8B-B14F-4D97-AF65-F5344CB8AC3E}">
        <p14:creationId xmlns:p14="http://schemas.microsoft.com/office/powerpoint/2010/main" val="369538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4BDF68E2-58F2-4D09-BE8B-E3BD06533059}" type="datetimeFigureOut">
              <a:rPr lang="en-US" dirty="0"/>
              <a:pPr/>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5069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D6473-DF6D-4702-B328-E0DD40540A4E}" type="datetimeFigureOut">
              <a:rPr lang="en-US" dirty="0"/>
              <a:pPr/>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508070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F7E3A-B166-407D-9866-32884E7D5B37}" type="datetimeFigureOut">
              <a:rPr lang="en-US" dirty="0"/>
              <a:pPr/>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416346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1"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4BDF68E2-58F2-4D09-BE8B-E3BD06533059}" type="datetimeFigureOut">
              <a:rPr lang="en-US" dirty="0"/>
              <a:pPr/>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5501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8FC5F6-F338-4AE4-BB23-26385BCFC423}" type="datetimeFigureOut">
              <a:rPr lang="en-US" dirty="0"/>
              <a:pPr/>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3E31D-E2AB-40D1-8B51-AFA5AFEF393A}" type="slidenum">
              <a:rPr lang="en-US" dirty="0"/>
              <a:pPr/>
              <a:t>‹#›</a:t>
            </a:fld>
            <a:endParaRPr lang="en-US"/>
          </a:p>
        </p:txBody>
      </p:sp>
    </p:spTree>
    <p:extLst>
      <p:ext uri="{BB962C8B-B14F-4D97-AF65-F5344CB8AC3E}">
        <p14:creationId xmlns:p14="http://schemas.microsoft.com/office/powerpoint/2010/main" val="1598616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pPr/>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0821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AB4D41-86C1-4908-B66A-0B50CEB3BF29}" type="datetimeFigureOut">
              <a:rPr lang="en-US" dirty="0"/>
              <a:pPr/>
              <a:t>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706561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3"/>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3"/>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5"/>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426E2C-56C1-4E0D-A793-0088A7FDD37E}" type="datetimeFigureOut">
              <a:rPr lang="en-US" dirty="0"/>
              <a:pPr/>
              <a:t>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875888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C39B41-D8B5-4052-B551-9B5525EAA8B6}" type="datetimeFigureOut">
              <a:rPr lang="en-US" dirty="0"/>
              <a:pPr/>
              <a:t>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366192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pPr/>
              <a:t>2/4/2020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976849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1"/>
            <a:ext cx="3200400" cy="3379124"/>
          </a:xfrm>
        </p:spPr>
        <p:txBody>
          <a:bodyPr lIns="91440" rIns="91440">
            <a:normAutofit/>
          </a:bodyPr>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a:xfrm>
            <a:off x="465513" y="6459786"/>
            <a:ext cx="2618511" cy="365125"/>
          </a:xfrm>
        </p:spPr>
        <p:txBody>
          <a:bodyPr/>
          <a:lstStyle>
            <a:lvl1pPr algn="l">
              <a:defRPr/>
            </a:lvl1pPr>
          </a:lstStyle>
          <a:p>
            <a:fld id="{32ABBEA6-7C60-4B02-AE87-00D78D8422AF}" type="datetimeFigureOut">
              <a:rPr lang="en-US" dirty="0"/>
              <a:pPr/>
              <a:t>2/4/2020</a:t>
            </a:fld>
            <a:endParaRPr lang="en-US"/>
          </a:p>
        </p:txBody>
      </p:sp>
      <p:sp>
        <p:nvSpPr>
          <p:cNvPr id="6" name="Footer Placeholder 5"/>
          <p:cNvSpPr>
            <a:spLocks noGrp="1"/>
          </p:cNvSpPr>
          <p:nvPr>
            <p:ph type="ftr" sz="quarter" idx="11"/>
          </p:nvPr>
        </p:nvSpPr>
        <p:spPr>
          <a:xfrm>
            <a:off x="4800600" y="6459786"/>
            <a:ext cx="4648200" cy="365125"/>
          </a:xfrm>
        </p:spPr>
        <p:txBody>
          <a:bodyPr/>
          <a:lstStyle>
            <a:lvl1pPr algn="l">
              <a:defRPr>
                <a:solidFill>
                  <a:schemeClr val="tx2"/>
                </a:solidFill>
              </a:defRPr>
            </a:lvl1pPr>
          </a:lstStyle>
          <a:p>
            <a:endParaRPr lang="en-US">
              <a:solidFill>
                <a:srgbClr val="637052"/>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solidFill>
                  <a:srgbClr val="637052"/>
                </a:solidFill>
              </a:rPr>
              <a:pPr/>
              <a:t>‹#›</a:t>
            </a:fld>
            <a:endParaRPr lang="en-US">
              <a:solidFill>
                <a:srgbClr val="637052"/>
              </a:solidFill>
            </a:endParaRPr>
          </a:p>
        </p:txBody>
      </p:sp>
    </p:spTree>
    <p:extLst>
      <p:ext uri="{BB962C8B-B14F-4D97-AF65-F5344CB8AC3E}">
        <p14:creationId xmlns:p14="http://schemas.microsoft.com/office/powerpoint/2010/main" val="2596603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8FC5F6-F338-4AE4-BB23-26385BCFC423}" type="datetimeFigureOut">
              <a:rPr lang="en-US" dirty="0"/>
              <a:pPr/>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3E31D-E2AB-40D1-8B51-AFA5AFEF393A}" type="slidenum">
              <a:rPr lang="en-US" dirty="0"/>
              <a:pPr/>
              <a:t>‹#›</a:t>
            </a:fld>
            <a:endParaRPr lang="en-US"/>
          </a:p>
        </p:txBody>
      </p:sp>
    </p:spTree>
    <p:extLst>
      <p:ext uri="{BB962C8B-B14F-4D97-AF65-F5344CB8AC3E}">
        <p14:creationId xmlns:p14="http://schemas.microsoft.com/office/powerpoint/2010/main" val="2438206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7" y="1"/>
            <a:ext cx="12191985" cy="4915076"/>
          </a:xfrm>
          <a:blipFill>
            <a:blip r:embed="rId2" cstate="email">
              <a:extLst>
                <a:ext uri="{28A0092B-C50C-407E-A947-70E740481C1C}">
                  <a14:useLocalDpi xmlns:a14="http://schemas.microsoft.com/office/drawing/2010/main"/>
                </a:ext>
              </a:extLst>
            </a:blip>
            <a:stretch>
              <a:fillRect/>
            </a:stretch>
          </a:blipFill>
        </p:spPr>
        <p:txBody>
          <a:bodyPr lIns="457200" tIns="457200" anchor="t"/>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pPr/>
              <a:t>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5475831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D6473-DF6D-4702-B328-E0DD40540A4E}" type="datetimeFigureOut">
              <a:rPr lang="en-US" dirty="0"/>
              <a:pPr/>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787188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79"/>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414778"/>
            <a:ext cx="7734300" cy="5757423"/>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F7E3A-B166-407D-9866-32884E7D5B37}" type="datetimeFigureOut">
              <a:rPr lang="en-US" dirty="0"/>
              <a:pPr/>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2730173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CFAA7-4E4F-4493-BF48-6E80041E8AE2}"/>
              </a:ext>
            </a:extLst>
          </p:cNvPr>
          <p:cNvSpPr>
            <a:spLocks noGrp="1"/>
          </p:cNvSpPr>
          <p:nvPr>
            <p:ph type="ctrTitle"/>
          </p:nvPr>
        </p:nvSpPr>
        <p:spPr>
          <a:xfrm>
            <a:off x="1631950" y="2168525"/>
            <a:ext cx="6626526" cy="439921"/>
          </a:xfrm>
        </p:spPr>
        <p:txBody>
          <a:bodyPr anchor="t" anchorCtr="0"/>
          <a:lstStyle>
            <a:lvl1pPr algn="l">
              <a:lnSpc>
                <a:spcPts val="3400"/>
              </a:lnSpc>
              <a:defRPr sz="3000" b="1"/>
            </a:lvl1pPr>
          </a:lstStyle>
          <a:p>
            <a:r>
              <a:rPr lang="en-US"/>
              <a:t>Click to edit Master title style</a:t>
            </a:r>
            <a:endParaRPr lang="en-AU"/>
          </a:p>
        </p:txBody>
      </p:sp>
      <p:sp>
        <p:nvSpPr>
          <p:cNvPr id="3" name="Subtitle 2">
            <a:extLst>
              <a:ext uri="{FF2B5EF4-FFF2-40B4-BE49-F238E27FC236}">
                <a16:creationId xmlns:a16="http://schemas.microsoft.com/office/drawing/2014/main" id="{3183A361-5B23-41E2-8AEF-5FBB0D9BC3D6}"/>
              </a:ext>
            </a:extLst>
          </p:cNvPr>
          <p:cNvSpPr>
            <a:spLocks noGrp="1"/>
          </p:cNvSpPr>
          <p:nvPr>
            <p:ph type="subTitle" idx="1"/>
          </p:nvPr>
        </p:nvSpPr>
        <p:spPr>
          <a:xfrm>
            <a:off x="1631950" y="2880000"/>
            <a:ext cx="6626526" cy="435543"/>
          </a:xfrm>
        </p:spPr>
        <p:txBody>
          <a:bodyPr/>
          <a:lstStyle>
            <a:lvl1pPr marL="0" indent="0" algn="l">
              <a:lnSpc>
                <a:spcPts val="2400"/>
              </a:lnSpc>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61D934BE-6098-4C2E-BF49-B07CFC9DC43E}"/>
              </a:ext>
            </a:extLst>
          </p:cNvPr>
          <p:cNvSpPr>
            <a:spLocks noGrp="1"/>
          </p:cNvSpPr>
          <p:nvPr>
            <p:ph type="dt" sz="half" idx="10"/>
          </p:nvPr>
        </p:nvSpPr>
        <p:spPr/>
        <p:txBody>
          <a:bodyPr/>
          <a:lstStyle/>
          <a:p>
            <a:fld id="{3AC513C3-3EEF-4FA3-9B97-98E6C1D2A888}" type="datetimeFigureOut">
              <a:rPr lang="en-AU" smtClean="0">
                <a:solidFill>
                  <a:srgbClr val="003B45"/>
                </a:solidFill>
              </a:rPr>
              <a:pPr/>
              <a:t>4/02/2020</a:t>
            </a:fld>
            <a:endParaRPr lang="en-AU">
              <a:solidFill>
                <a:srgbClr val="003B45"/>
              </a:solidFill>
            </a:endParaRPr>
          </a:p>
        </p:txBody>
      </p:sp>
      <p:sp>
        <p:nvSpPr>
          <p:cNvPr id="5" name="Footer Placeholder 4">
            <a:extLst>
              <a:ext uri="{FF2B5EF4-FFF2-40B4-BE49-F238E27FC236}">
                <a16:creationId xmlns:a16="http://schemas.microsoft.com/office/drawing/2014/main" id="{601CD4D5-A95F-43A0-B24F-999D524659B7}"/>
              </a:ext>
            </a:extLst>
          </p:cNvPr>
          <p:cNvSpPr>
            <a:spLocks noGrp="1"/>
          </p:cNvSpPr>
          <p:nvPr>
            <p:ph type="ftr" sz="quarter" idx="11"/>
          </p:nvPr>
        </p:nvSpPr>
        <p:spPr/>
        <p:txBody>
          <a:bodyPr/>
          <a:lstStyle/>
          <a:p>
            <a:endParaRPr lang="en-AU">
              <a:solidFill>
                <a:srgbClr val="003B45"/>
              </a:solidFill>
            </a:endParaRPr>
          </a:p>
        </p:txBody>
      </p:sp>
      <p:sp>
        <p:nvSpPr>
          <p:cNvPr id="6" name="Slide Number Placeholder 5">
            <a:extLst>
              <a:ext uri="{FF2B5EF4-FFF2-40B4-BE49-F238E27FC236}">
                <a16:creationId xmlns:a16="http://schemas.microsoft.com/office/drawing/2014/main" id="{43A6EEF3-CF28-40FB-A045-2D07EA6F0778}"/>
              </a:ext>
            </a:extLst>
          </p:cNvPr>
          <p:cNvSpPr>
            <a:spLocks noGrp="1"/>
          </p:cNvSpPr>
          <p:nvPr>
            <p:ph type="sldNum" sz="quarter" idx="12"/>
          </p:nvPr>
        </p:nvSpPr>
        <p:spPr/>
        <p:txBody>
          <a:bodyPr/>
          <a:lstStyle/>
          <a:p>
            <a:fld id="{F4C72923-5B43-4032-B18B-56B4BFB05EFB}" type="slidenum">
              <a:rPr lang="en-AU" smtClean="0">
                <a:solidFill>
                  <a:srgbClr val="003B45"/>
                </a:solidFill>
              </a:rPr>
              <a:pPr/>
              <a:t>‹#›</a:t>
            </a:fld>
            <a:endParaRPr lang="en-AU">
              <a:solidFill>
                <a:srgbClr val="003B45"/>
              </a:solidFill>
            </a:endParaRPr>
          </a:p>
        </p:txBody>
      </p:sp>
      <p:sp>
        <p:nvSpPr>
          <p:cNvPr id="8" name="Text Placeholder 7">
            <a:extLst>
              <a:ext uri="{FF2B5EF4-FFF2-40B4-BE49-F238E27FC236}">
                <a16:creationId xmlns:a16="http://schemas.microsoft.com/office/drawing/2014/main" id="{9403B3FD-D472-4086-811B-7B7102A5A342}"/>
              </a:ext>
            </a:extLst>
          </p:cNvPr>
          <p:cNvSpPr>
            <a:spLocks noGrp="1"/>
          </p:cNvSpPr>
          <p:nvPr>
            <p:ph type="body" sz="quarter" idx="13"/>
          </p:nvPr>
        </p:nvSpPr>
        <p:spPr>
          <a:xfrm>
            <a:off x="1631950" y="5764213"/>
            <a:ext cx="2286000" cy="365125"/>
          </a:xfrm>
        </p:spPr>
        <p:txBody>
          <a:bodyPr anchor="b" anchorCtr="0"/>
          <a:lstStyle>
            <a:lvl1pPr>
              <a:lnSpc>
                <a:spcPts val="1200"/>
              </a:lnSpc>
              <a:spcBef>
                <a:spcPts val="0"/>
              </a:spcBef>
              <a:defRPr sz="1000"/>
            </a:lvl1pPr>
            <a:lvl2pPr>
              <a:lnSpc>
                <a:spcPts val="1200"/>
              </a:lnSpc>
              <a:spcBef>
                <a:spcPts val="0"/>
              </a:spcBef>
              <a:defRPr sz="1000"/>
            </a:lvl2pPr>
            <a:lvl3pPr>
              <a:lnSpc>
                <a:spcPts val="1200"/>
              </a:lnSpc>
              <a:spcBef>
                <a:spcPts val="0"/>
              </a:spcBef>
              <a:defRPr sz="1000"/>
            </a:lvl3pPr>
            <a:lvl4pPr>
              <a:lnSpc>
                <a:spcPts val="1200"/>
              </a:lnSpc>
              <a:spcBef>
                <a:spcPts val="0"/>
              </a:spcBef>
              <a:defRPr sz="1000"/>
            </a:lvl4pPr>
            <a:lvl5pPr>
              <a:lnSpc>
                <a:spcPts val="1200"/>
              </a:lnSpc>
              <a:spcBef>
                <a:spcPts val="0"/>
              </a:spcBef>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0" name="Picture 9">
            <a:extLst>
              <a:ext uri="{FF2B5EF4-FFF2-40B4-BE49-F238E27FC236}">
                <a16:creationId xmlns:a16="http://schemas.microsoft.com/office/drawing/2014/main" id="{DF978BDB-A1DC-4284-8CDB-F805CFF5C8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0000" y="720000"/>
            <a:ext cx="4086000" cy="632573"/>
          </a:xfrm>
          <a:prstGeom prst="rect">
            <a:avLst/>
          </a:prstGeom>
        </p:spPr>
      </p:pic>
      <p:sp>
        <p:nvSpPr>
          <p:cNvPr id="11" name="Right Triangle 10">
            <a:extLst>
              <a:ext uri="{FF2B5EF4-FFF2-40B4-BE49-F238E27FC236}">
                <a16:creationId xmlns:a16="http://schemas.microsoft.com/office/drawing/2014/main" id="{38A4547E-4F15-40B3-8CEB-7B333B7C4A36}"/>
              </a:ext>
            </a:extLst>
          </p:cNvPr>
          <p:cNvSpPr/>
          <p:nvPr userDrawn="1"/>
        </p:nvSpPr>
        <p:spPr>
          <a:xfrm rot="10800000">
            <a:off x="8649730" y="0"/>
            <a:ext cx="3542270" cy="3542270"/>
          </a:xfrm>
          <a:prstGeom prst="rtTriangle">
            <a:avLst/>
          </a:prstGeom>
          <a:solidFill>
            <a:srgbClr val="97D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2797712"/>
            <a:ext cx="4060288" cy="4060288"/>
          </a:xfrm>
          <a:prstGeom prst="rect">
            <a:avLst/>
          </a:prstGeom>
        </p:spPr>
      </p:pic>
    </p:spTree>
    <p:extLst>
      <p:ext uri="{BB962C8B-B14F-4D97-AF65-F5344CB8AC3E}">
        <p14:creationId xmlns:p14="http://schemas.microsoft.com/office/powerpoint/2010/main" val="17033874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CCCE7-871C-4359-8FAF-EB936757A577}"/>
              </a:ext>
            </a:extLst>
          </p:cNvPr>
          <p:cNvSpPr>
            <a:spLocks noGrp="1"/>
          </p:cNvSpPr>
          <p:nvPr>
            <p:ph type="title"/>
          </p:nvPr>
        </p:nvSpPr>
        <p:spPr>
          <a:xfrm>
            <a:off x="1631950" y="2168525"/>
            <a:ext cx="6616901" cy="478422"/>
          </a:xfrm>
        </p:spPr>
        <p:txBody>
          <a:bodyPr anchor="t" anchorCtr="0"/>
          <a:lstStyle>
            <a:lvl1pPr>
              <a:defRPr sz="3000" b="1"/>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D585E97A-8488-4ECB-B597-56EF4063A63F}"/>
              </a:ext>
            </a:extLst>
          </p:cNvPr>
          <p:cNvSpPr>
            <a:spLocks noGrp="1"/>
          </p:cNvSpPr>
          <p:nvPr>
            <p:ph type="body" idx="1"/>
          </p:nvPr>
        </p:nvSpPr>
        <p:spPr>
          <a:xfrm>
            <a:off x="1631950" y="2880000"/>
            <a:ext cx="6616901" cy="549000"/>
          </a:xfrm>
        </p:spPr>
        <p:txBody>
          <a:bodyPr/>
          <a:lstStyle>
            <a:lvl1pPr marL="0" indent="0">
              <a:lnSpc>
                <a:spcPts val="2400"/>
              </a:lnSpc>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36DA2E2-EDCD-44CA-8450-71FAB6313EAA}"/>
              </a:ext>
            </a:extLst>
          </p:cNvPr>
          <p:cNvSpPr>
            <a:spLocks noGrp="1"/>
          </p:cNvSpPr>
          <p:nvPr>
            <p:ph type="dt" sz="half" idx="10"/>
          </p:nvPr>
        </p:nvSpPr>
        <p:spPr/>
        <p:txBody>
          <a:bodyPr/>
          <a:lstStyle/>
          <a:p>
            <a:fld id="{3AC513C3-3EEF-4FA3-9B97-98E6C1D2A888}" type="datetimeFigureOut">
              <a:rPr lang="en-AU" smtClean="0">
                <a:solidFill>
                  <a:srgbClr val="003B45"/>
                </a:solidFill>
              </a:rPr>
              <a:pPr/>
              <a:t>4/02/2020</a:t>
            </a:fld>
            <a:endParaRPr lang="en-AU">
              <a:solidFill>
                <a:srgbClr val="003B45"/>
              </a:solidFill>
            </a:endParaRPr>
          </a:p>
        </p:txBody>
      </p:sp>
      <p:sp>
        <p:nvSpPr>
          <p:cNvPr id="5" name="Footer Placeholder 4">
            <a:extLst>
              <a:ext uri="{FF2B5EF4-FFF2-40B4-BE49-F238E27FC236}">
                <a16:creationId xmlns:a16="http://schemas.microsoft.com/office/drawing/2014/main" id="{E1E38BA1-EAFF-40B4-BE7C-5FDBFEF7984B}"/>
              </a:ext>
            </a:extLst>
          </p:cNvPr>
          <p:cNvSpPr>
            <a:spLocks noGrp="1"/>
          </p:cNvSpPr>
          <p:nvPr>
            <p:ph type="ftr" sz="quarter" idx="11"/>
          </p:nvPr>
        </p:nvSpPr>
        <p:spPr/>
        <p:txBody>
          <a:bodyPr/>
          <a:lstStyle/>
          <a:p>
            <a:endParaRPr lang="en-AU">
              <a:solidFill>
                <a:srgbClr val="003B45"/>
              </a:solidFill>
            </a:endParaRPr>
          </a:p>
        </p:txBody>
      </p:sp>
      <p:sp>
        <p:nvSpPr>
          <p:cNvPr id="6" name="Slide Number Placeholder 5">
            <a:extLst>
              <a:ext uri="{FF2B5EF4-FFF2-40B4-BE49-F238E27FC236}">
                <a16:creationId xmlns:a16="http://schemas.microsoft.com/office/drawing/2014/main" id="{542A5227-3156-4166-840B-480B9877AA2D}"/>
              </a:ext>
            </a:extLst>
          </p:cNvPr>
          <p:cNvSpPr>
            <a:spLocks noGrp="1"/>
          </p:cNvSpPr>
          <p:nvPr>
            <p:ph type="sldNum" sz="quarter" idx="12"/>
          </p:nvPr>
        </p:nvSpPr>
        <p:spPr/>
        <p:txBody>
          <a:bodyPr/>
          <a:lstStyle/>
          <a:p>
            <a:fld id="{F4C72923-5B43-4032-B18B-56B4BFB05EFB}" type="slidenum">
              <a:rPr lang="en-AU" smtClean="0">
                <a:solidFill>
                  <a:srgbClr val="003B45"/>
                </a:solidFill>
              </a:rPr>
              <a:pPr/>
              <a:t>‹#›</a:t>
            </a:fld>
            <a:endParaRPr lang="en-AU">
              <a:solidFill>
                <a:srgbClr val="003B45"/>
              </a:solidFill>
            </a:endParaRPr>
          </a:p>
        </p:txBody>
      </p:sp>
      <p:pic>
        <p:nvPicPr>
          <p:cNvPr id="7" name="Picture 6">
            <a:extLst>
              <a:ext uri="{FF2B5EF4-FFF2-40B4-BE49-F238E27FC236}">
                <a16:creationId xmlns:a16="http://schemas.microsoft.com/office/drawing/2014/main" id="{9B3EF742-550E-45D6-8404-79F74CCC602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0000" y="720000"/>
            <a:ext cx="4086000" cy="632573"/>
          </a:xfrm>
          <a:prstGeom prst="rect">
            <a:avLst/>
          </a:prstGeom>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49516" y="-1"/>
            <a:ext cx="7042484" cy="13607051"/>
          </a:xfrm>
          <a:prstGeom prst="rect">
            <a:avLst/>
          </a:prstGeom>
        </p:spPr>
      </p:pic>
    </p:spTree>
    <p:extLst>
      <p:ext uri="{BB962C8B-B14F-4D97-AF65-F5344CB8AC3E}">
        <p14:creationId xmlns:p14="http://schemas.microsoft.com/office/powerpoint/2010/main" val="1463432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F7023-C863-4737-A36A-35EAF6C4B76E}"/>
              </a:ext>
            </a:extLst>
          </p:cNvPr>
          <p:cNvSpPr>
            <a:spLocks noGrp="1"/>
          </p:cNvSpPr>
          <p:nvPr>
            <p:ph type="title"/>
          </p:nvPr>
        </p:nvSpPr>
        <p:spPr>
          <a:xfrm>
            <a:off x="2269623" y="606638"/>
            <a:ext cx="8928100" cy="460374"/>
          </a:xfrm>
        </p:spPr>
        <p:txBody>
          <a:bodyPr/>
          <a:lstStyle>
            <a:lvl1pPr algn="ctr">
              <a:defRPr sz="3200"/>
            </a:lvl1pPr>
          </a:lstStyle>
          <a:p>
            <a:r>
              <a:rPr lang="en-US"/>
              <a:t>Click to edit Master title style</a:t>
            </a:r>
            <a:endParaRPr lang="en-AU"/>
          </a:p>
        </p:txBody>
      </p:sp>
      <p:sp>
        <p:nvSpPr>
          <p:cNvPr id="4" name="Content Placeholder 3">
            <a:extLst>
              <a:ext uri="{FF2B5EF4-FFF2-40B4-BE49-F238E27FC236}">
                <a16:creationId xmlns:a16="http://schemas.microsoft.com/office/drawing/2014/main" id="{094C84A2-BD0F-4531-B0D0-CD5163949422}"/>
              </a:ext>
            </a:extLst>
          </p:cNvPr>
          <p:cNvSpPr>
            <a:spLocks noGrp="1"/>
          </p:cNvSpPr>
          <p:nvPr>
            <p:ph sz="half" idx="2" hasCustomPrompt="1"/>
          </p:nvPr>
        </p:nvSpPr>
        <p:spPr>
          <a:xfrm>
            <a:off x="2269623" y="1521886"/>
            <a:ext cx="8928100" cy="3955425"/>
          </a:xfrm>
        </p:spPr>
        <p:txBody>
          <a:bodyPr/>
          <a:lstStyle>
            <a:lvl1pPr>
              <a:defRPr sz="2000"/>
            </a:lvl1pPr>
            <a:lvl2pPr>
              <a:defRPr sz="1800"/>
            </a:lvl2pPr>
            <a:lvl3pPr marL="269875" indent="0">
              <a:buNone/>
              <a:defRPr/>
            </a:lvl3pPr>
            <a:lvl4pPr marL="538163" indent="0">
              <a:buNone/>
              <a:defRPr/>
            </a:lvl4pPr>
            <a:lvl5pPr marL="808038" indent="0">
              <a:buNone/>
              <a:defRPr/>
            </a:lvl5pPr>
          </a:lstStyle>
          <a:p>
            <a:pPr lvl="0"/>
            <a:r>
              <a:rPr lang="en-US"/>
              <a:t>Edit Master text styles</a:t>
            </a:r>
          </a:p>
          <a:p>
            <a:pPr lvl="1"/>
            <a:r>
              <a:rPr lang="en-US"/>
              <a:t>Second level</a:t>
            </a:r>
            <a:endParaRPr lang="en-AU"/>
          </a:p>
        </p:txBody>
      </p:sp>
      <p:sp>
        <p:nvSpPr>
          <p:cNvPr id="9" name="Slide Number Placeholder 8">
            <a:extLst>
              <a:ext uri="{FF2B5EF4-FFF2-40B4-BE49-F238E27FC236}">
                <a16:creationId xmlns:a16="http://schemas.microsoft.com/office/drawing/2014/main" id="{B6B2B13C-8AA4-433B-AD63-ABE1A8633CB5}"/>
              </a:ext>
            </a:extLst>
          </p:cNvPr>
          <p:cNvSpPr>
            <a:spLocks noGrp="1"/>
          </p:cNvSpPr>
          <p:nvPr>
            <p:ph type="sldNum" sz="quarter" idx="12"/>
          </p:nvPr>
        </p:nvSpPr>
        <p:spPr/>
        <p:txBody>
          <a:bodyPr/>
          <a:lstStyle/>
          <a:p>
            <a:fld id="{F4C72923-5B43-4032-B18B-56B4BFB05EFB}" type="slidenum">
              <a:rPr lang="en-AU" smtClean="0">
                <a:solidFill>
                  <a:srgbClr val="003B45"/>
                </a:solidFill>
              </a:rPr>
              <a:pPr/>
              <a:t>‹#›</a:t>
            </a:fld>
            <a:endParaRPr lang="en-AU">
              <a:solidFill>
                <a:srgbClr val="003B45"/>
              </a:solidFill>
            </a:endParaRP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588376"/>
            <a:ext cx="2269623" cy="2269623"/>
          </a:xfrm>
          <a:prstGeom prst="rect">
            <a:avLst/>
          </a:prstGeom>
        </p:spPr>
      </p:pic>
    </p:spTree>
    <p:extLst>
      <p:ext uri="{BB962C8B-B14F-4D97-AF65-F5344CB8AC3E}">
        <p14:creationId xmlns:p14="http://schemas.microsoft.com/office/powerpoint/2010/main" val="2716623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and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F7023-C863-4737-A36A-35EAF6C4B76E}"/>
              </a:ext>
            </a:extLst>
          </p:cNvPr>
          <p:cNvSpPr>
            <a:spLocks noGrp="1"/>
          </p:cNvSpPr>
          <p:nvPr>
            <p:ph type="title"/>
          </p:nvPr>
        </p:nvSpPr>
        <p:spPr>
          <a:xfrm>
            <a:off x="5024284" y="728664"/>
            <a:ext cx="5535766" cy="460374"/>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6DE6A57-AFBD-4956-AE55-8CB69F2CBC13}"/>
              </a:ext>
            </a:extLst>
          </p:cNvPr>
          <p:cNvSpPr>
            <a:spLocks noGrp="1"/>
          </p:cNvSpPr>
          <p:nvPr>
            <p:ph type="body" idx="1"/>
          </p:nvPr>
        </p:nvSpPr>
        <p:spPr>
          <a:xfrm>
            <a:off x="5024284" y="1233489"/>
            <a:ext cx="5535766" cy="447674"/>
          </a:xfrm>
        </p:spPr>
        <p:txBody>
          <a:bodyPr anchor="t" anchorCtr="0"/>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94C84A2-BD0F-4531-B0D0-CD5163949422}"/>
              </a:ext>
            </a:extLst>
          </p:cNvPr>
          <p:cNvSpPr>
            <a:spLocks noGrp="1"/>
          </p:cNvSpPr>
          <p:nvPr>
            <p:ph sz="half" idx="2"/>
          </p:nvPr>
        </p:nvSpPr>
        <p:spPr>
          <a:xfrm>
            <a:off x="5024284" y="2173913"/>
            <a:ext cx="5535766" cy="39554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1275DBE4-21B4-42CA-9977-08BC31185ECE}"/>
              </a:ext>
            </a:extLst>
          </p:cNvPr>
          <p:cNvSpPr>
            <a:spLocks noGrp="1"/>
          </p:cNvSpPr>
          <p:nvPr>
            <p:ph type="dt" sz="half" idx="10"/>
          </p:nvPr>
        </p:nvSpPr>
        <p:spPr/>
        <p:txBody>
          <a:bodyPr/>
          <a:lstStyle/>
          <a:p>
            <a:fld id="{3AC513C3-3EEF-4FA3-9B97-98E6C1D2A888}" type="datetimeFigureOut">
              <a:rPr lang="en-AU" smtClean="0">
                <a:solidFill>
                  <a:srgbClr val="003B45"/>
                </a:solidFill>
              </a:rPr>
              <a:pPr/>
              <a:t>4/02/2020</a:t>
            </a:fld>
            <a:endParaRPr lang="en-AU">
              <a:solidFill>
                <a:srgbClr val="003B45"/>
              </a:solidFill>
            </a:endParaRPr>
          </a:p>
        </p:txBody>
      </p:sp>
      <p:sp>
        <p:nvSpPr>
          <p:cNvPr id="8" name="Footer Placeholder 7">
            <a:extLst>
              <a:ext uri="{FF2B5EF4-FFF2-40B4-BE49-F238E27FC236}">
                <a16:creationId xmlns:a16="http://schemas.microsoft.com/office/drawing/2014/main" id="{306C3465-249C-4063-816A-E541BBCAC356}"/>
              </a:ext>
            </a:extLst>
          </p:cNvPr>
          <p:cNvSpPr>
            <a:spLocks noGrp="1"/>
          </p:cNvSpPr>
          <p:nvPr>
            <p:ph type="ftr" sz="quarter" idx="11"/>
          </p:nvPr>
        </p:nvSpPr>
        <p:spPr/>
        <p:txBody>
          <a:bodyPr/>
          <a:lstStyle/>
          <a:p>
            <a:endParaRPr lang="en-AU">
              <a:solidFill>
                <a:srgbClr val="003B45"/>
              </a:solidFill>
            </a:endParaRPr>
          </a:p>
        </p:txBody>
      </p:sp>
      <p:sp>
        <p:nvSpPr>
          <p:cNvPr id="9" name="Slide Number Placeholder 8">
            <a:extLst>
              <a:ext uri="{FF2B5EF4-FFF2-40B4-BE49-F238E27FC236}">
                <a16:creationId xmlns:a16="http://schemas.microsoft.com/office/drawing/2014/main" id="{B6B2B13C-8AA4-433B-AD63-ABE1A8633CB5}"/>
              </a:ext>
            </a:extLst>
          </p:cNvPr>
          <p:cNvSpPr>
            <a:spLocks noGrp="1"/>
          </p:cNvSpPr>
          <p:nvPr>
            <p:ph type="sldNum" sz="quarter" idx="12"/>
          </p:nvPr>
        </p:nvSpPr>
        <p:spPr/>
        <p:txBody>
          <a:bodyPr/>
          <a:lstStyle/>
          <a:p>
            <a:fld id="{F4C72923-5B43-4032-B18B-56B4BFB05EFB}" type="slidenum">
              <a:rPr lang="en-AU" smtClean="0">
                <a:solidFill>
                  <a:srgbClr val="003B45"/>
                </a:solidFill>
              </a:rPr>
              <a:pPr/>
              <a:t>‹#›</a:t>
            </a:fld>
            <a:endParaRPr lang="en-AU">
              <a:solidFill>
                <a:srgbClr val="003B45"/>
              </a:solidFill>
            </a:endParaRPr>
          </a:p>
        </p:txBody>
      </p:sp>
      <p:sp>
        <p:nvSpPr>
          <p:cNvPr id="6" name="Picture Placeholder 5">
            <a:extLst>
              <a:ext uri="{FF2B5EF4-FFF2-40B4-BE49-F238E27FC236}">
                <a16:creationId xmlns:a16="http://schemas.microsoft.com/office/drawing/2014/main" id="{40EE7039-7B44-4C00-A36F-A1C4C392F0AA}"/>
              </a:ext>
            </a:extLst>
          </p:cNvPr>
          <p:cNvSpPr>
            <a:spLocks noGrp="1"/>
          </p:cNvSpPr>
          <p:nvPr>
            <p:ph type="pic" sz="quarter" idx="13"/>
          </p:nvPr>
        </p:nvSpPr>
        <p:spPr>
          <a:xfrm>
            <a:off x="0" y="0"/>
            <a:ext cx="4320000" cy="6858000"/>
          </a:xfrm>
        </p:spPr>
        <p:txBody>
          <a:bodyPr/>
          <a:lstStyle/>
          <a:p>
            <a:endParaRPr lang="en-AU"/>
          </a:p>
        </p:txBody>
      </p:sp>
    </p:spTree>
    <p:extLst>
      <p:ext uri="{BB962C8B-B14F-4D97-AF65-F5344CB8AC3E}">
        <p14:creationId xmlns:p14="http://schemas.microsoft.com/office/powerpoint/2010/main" val="1071533861"/>
      </p:ext>
    </p:extLst>
  </p:cSld>
  <p:clrMapOvr>
    <a:masterClrMapping/>
  </p:clrMapOvr>
  <p:extLst>
    <p:ext uri="{DCECCB84-F9BA-43D5-87BE-67443E8EF086}">
      <p15:sldGuideLst xmlns:p15="http://schemas.microsoft.com/office/powerpoint/2012/main">
        <p15:guide id="1" pos="3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pPr/>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6472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AB4D41-86C1-4908-B66A-0B50CEB3BF29}" type="datetimeFigureOut">
              <a:rPr lang="en-US" dirty="0"/>
              <a:pPr/>
              <a:t>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751694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426E2C-56C1-4E0D-A793-0088A7FDD37E}" type="datetimeFigureOut">
              <a:rPr lang="en-US" dirty="0"/>
              <a:pPr/>
              <a:t>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963986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C39B41-D8B5-4052-B551-9B5525EAA8B6}" type="datetimeFigureOut">
              <a:rPr lang="en-US" dirty="0"/>
              <a:pPr/>
              <a:t>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113411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pPr/>
              <a:t>2/4/2020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177618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pPr/>
              <a:t>2/4/2020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solidFill>
                <a:srgbClr val="637052"/>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solidFill>
                  <a:srgbClr val="637052"/>
                </a:solidFill>
              </a:rPr>
              <a:pPr/>
              <a:t>‹#›</a:t>
            </a:fld>
            <a:endParaRPr lang="en-US">
              <a:solidFill>
                <a:srgbClr val="637052"/>
              </a:solidFill>
            </a:endParaRPr>
          </a:p>
        </p:txBody>
      </p:sp>
    </p:spTree>
    <p:extLst>
      <p:ext uri="{BB962C8B-B14F-4D97-AF65-F5344CB8AC3E}">
        <p14:creationId xmlns:p14="http://schemas.microsoft.com/office/powerpoint/2010/main" val="3570649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cstate="email">
              <a:extLst>
                <a:ext uri="{28A0092B-C50C-407E-A947-70E740481C1C}">
                  <a14:useLocalDpi xmlns:a14="http://schemas.microsoft.com/office/drawing/2010/main"/>
                </a:ext>
              </a:extLst>
            </a:blip>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pPr/>
              <a:t>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137246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pPr/>
              <a:t>2/4/2020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084691"/>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7"/>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4"/>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5"/>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2" y="6459786"/>
            <a:ext cx="2472271" cy="365125"/>
          </a:xfrm>
          <a:prstGeom prst="rect">
            <a:avLst/>
          </a:prstGeom>
        </p:spPr>
        <p:txBody>
          <a:bodyPr vert="horz" lIns="91440" tIns="45720" rIns="91440" bIns="45720" rtlCol="0" anchor="ctr"/>
          <a:lstStyle>
            <a:lvl1pPr algn="l">
              <a:defRPr sz="900">
                <a:solidFill>
                  <a:srgbClr val="FFFFFF"/>
                </a:solidFill>
              </a:defRPr>
            </a:lvl1pPr>
          </a:lstStyle>
          <a:p>
            <a:pPr defTabSz="914377"/>
            <a:fld id="{98624D31-43A5-475A-80CF-332C9F6DCF35}" type="datetimeFigureOut">
              <a:rPr lang="en-US" smtClean="0"/>
              <a:pPr defTabSz="914377"/>
              <a:t>2/4/2020</a:t>
            </a:fld>
            <a:endParaRPr lang="en-US"/>
          </a:p>
        </p:txBody>
      </p:sp>
      <p:sp>
        <p:nvSpPr>
          <p:cNvPr id="5" name="Footer Placeholder 4"/>
          <p:cNvSpPr>
            <a:spLocks noGrp="1"/>
          </p:cNvSpPr>
          <p:nvPr>
            <p:ph type="ftr" sz="quarter" idx="3"/>
          </p:nvPr>
        </p:nvSpPr>
        <p:spPr>
          <a:xfrm>
            <a:off x="3686186" y="6459786"/>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914377"/>
            <a:endParaRPr lang="en-US"/>
          </a:p>
        </p:txBody>
      </p:sp>
      <p:sp>
        <p:nvSpPr>
          <p:cNvPr id="6" name="Slide Number Placeholder 5"/>
          <p:cNvSpPr>
            <a:spLocks noGrp="1"/>
          </p:cNvSpPr>
          <p:nvPr>
            <p:ph type="sldNum" sz="quarter" idx="4"/>
          </p:nvPr>
        </p:nvSpPr>
        <p:spPr>
          <a:xfrm>
            <a:off x="9900460" y="6459786"/>
            <a:ext cx="1312025" cy="365125"/>
          </a:xfrm>
          <a:prstGeom prst="rect">
            <a:avLst/>
          </a:prstGeom>
        </p:spPr>
        <p:txBody>
          <a:bodyPr vert="horz" lIns="91440" tIns="45720" rIns="91440" bIns="45720" rtlCol="0" anchor="ctr"/>
          <a:lstStyle>
            <a:lvl1pPr algn="r">
              <a:defRPr sz="1051">
                <a:solidFill>
                  <a:srgbClr val="FFFFFF"/>
                </a:solidFill>
              </a:defRPr>
            </a:lvl1pPr>
          </a:lstStyle>
          <a:p>
            <a:pPr defTabSz="914377"/>
            <a:fld id="{4FAB73BC-B049-4115-A692-8D63A059BFB8}" type="slidenum">
              <a:rPr lang="en-US" smtClean="0"/>
              <a:pPr defTabSz="914377"/>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456410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lvl1pPr algn="l" defTabSz="914377"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348596-6ADC-4A0A-8774-C41536FEC2D9}"/>
              </a:ext>
            </a:extLst>
          </p:cNvPr>
          <p:cNvSpPr>
            <a:spLocks noGrp="1"/>
          </p:cNvSpPr>
          <p:nvPr>
            <p:ph type="title"/>
          </p:nvPr>
        </p:nvSpPr>
        <p:spPr>
          <a:xfrm>
            <a:off x="1631950" y="728664"/>
            <a:ext cx="8928100" cy="407118"/>
          </a:xfrm>
          <a:prstGeom prst="rect">
            <a:avLst/>
          </a:prstGeom>
        </p:spPr>
        <p:txBody>
          <a:bodyPr vert="horz" lIns="0" tIns="0" rIns="0" bIns="0" rtlCol="0" anchor="t" anchorCtr="0">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DB60413-3255-4CB2-9DE1-A2BE549B57D1}"/>
              </a:ext>
            </a:extLst>
          </p:cNvPr>
          <p:cNvSpPr>
            <a:spLocks noGrp="1"/>
          </p:cNvSpPr>
          <p:nvPr>
            <p:ph type="body" idx="1"/>
          </p:nvPr>
        </p:nvSpPr>
        <p:spPr>
          <a:xfrm>
            <a:off x="1631950" y="2168524"/>
            <a:ext cx="8928100" cy="3960814"/>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72905B2-58EF-468C-BD29-9DFB5259B014}"/>
              </a:ext>
            </a:extLst>
          </p:cNvPr>
          <p:cNvSpPr>
            <a:spLocks noGrp="1"/>
          </p:cNvSpPr>
          <p:nvPr>
            <p:ph type="dt" sz="half" idx="2"/>
          </p:nvPr>
        </p:nvSpPr>
        <p:spPr>
          <a:xfrm>
            <a:off x="0" y="0"/>
            <a:ext cx="1631950" cy="365125"/>
          </a:xfrm>
          <a:prstGeom prst="rect">
            <a:avLst/>
          </a:prstGeom>
        </p:spPr>
        <p:txBody>
          <a:bodyPr vert="horz" lIns="0" tIns="0" rIns="0" bIns="0" rtlCol="0" anchor="b" anchorCtr="0">
            <a:noAutofit/>
          </a:bodyPr>
          <a:lstStyle>
            <a:lvl1pPr algn="ctr">
              <a:defRPr sz="1200">
                <a:solidFill>
                  <a:schemeClr val="tx2"/>
                </a:solidFill>
              </a:defRPr>
            </a:lvl1pPr>
          </a:lstStyle>
          <a:p>
            <a:fld id="{3AC513C3-3EEF-4FA3-9B97-98E6C1D2A888}" type="datetimeFigureOut">
              <a:rPr lang="en-AU" smtClean="0">
                <a:solidFill>
                  <a:srgbClr val="003B45"/>
                </a:solidFill>
              </a:rPr>
              <a:pPr/>
              <a:t>4/02/2020</a:t>
            </a:fld>
            <a:endParaRPr lang="en-AU">
              <a:solidFill>
                <a:srgbClr val="003B45"/>
              </a:solidFill>
            </a:endParaRPr>
          </a:p>
        </p:txBody>
      </p:sp>
      <p:sp>
        <p:nvSpPr>
          <p:cNvPr id="5" name="Footer Placeholder 4">
            <a:extLst>
              <a:ext uri="{FF2B5EF4-FFF2-40B4-BE49-F238E27FC236}">
                <a16:creationId xmlns:a16="http://schemas.microsoft.com/office/drawing/2014/main" id="{76E9447D-FD36-417A-9013-428E62A58E51}"/>
              </a:ext>
            </a:extLst>
          </p:cNvPr>
          <p:cNvSpPr>
            <a:spLocks noGrp="1"/>
          </p:cNvSpPr>
          <p:nvPr>
            <p:ph type="ftr" sz="quarter" idx="3"/>
          </p:nvPr>
        </p:nvSpPr>
        <p:spPr>
          <a:xfrm>
            <a:off x="1631950" y="0"/>
            <a:ext cx="4114800" cy="365125"/>
          </a:xfrm>
          <a:prstGeom prst="rect">
            <a:avLst/>
          </a:prstGeom>
        </p:spPr>
        <p:txBody>
          <a:bodyPr vert="horz" lIns="0" tIns="0" rIns="0" bIns="0" rtlCol="0" anchor="b" anchorCtr="0">
            <a:noAutofit/>
          </a:bodyPr>
          <a:lstStyle>
            <a:lvl1pPr algn="l">
              <a:defRPr sz="1200">
                <a:solidFill>
                  <a:schemeClr val="tx2"/>
                </a:solidFill>
              </a:defRPr>
            </a:lvl1pPr>
          </a:lstStyle>
          <a:p>
            <a:endParaRPr lang="en-AU">
              <a:solidFill>
                <a:srgbClr val="003B45"/>
              </a:solidFill>
            </a:endParaRPr>
          </a:p>
        </p:txBody>
      </p:sp>
      <p:sp>
        <p:nvSpPr>
          <p:cNvPr id="6" name="Slide Number Placeholder 5">
            <a:extLst>
              <a:ext uri="{FF2B5EF4-FFF2-40B4-BE49-F238E27FC236}">
                <a16:creationId xmlns:a16="http://schemas.microsoft.com/office/drawing/2014/main" id="{86698C4B-30AD-4785-8DEF-4184E5665EE5}"/>
              </a:ext>
            </a:extLst>
          </p:cNvPr>
          <p:cNvSpPr>
            <a:spLocks noGrp="1"/>
          </p:cNvSpPr>
          <p:nvPr>
            <p:ph type="sldNum" sz="quarter" idx="4"/>
          </p:nvPr>
        </p:nvSpPr>
        <p:spPr>
          <a:xfrm>
            <a:off x="10560050" y="5764213"/>
            <a:ext cx="793750" cy="365125"/>
          </a:xfrm>
          <a:prstGeom prst="rect">
            <a:avLst/>
          </a:prstGeom>
        </p:spPr>
        <p:txBody>
          <a:bodyPr vert="horz" lIns="0" tIns="0" rIns="0" bIns="0" rtlCol="0" anchor="b" anchorCtr="0">
            <a:noAutofit/>
          </a:bodyPr>
          <a:lstStyle>
            <a:lvl1pPr algn="r">
              <a:defRPr sz="1200">
                <a:solidFill>
                  <a:schemeClr val="tx2"/>
                </a:solidFill>
              </a:defRPr>
            </a:lvl1pPr>
          </a:lstStyle>
          <a:p>
            <a:fld id="{F4C72923-5B43-4032-B18B-56B4BFB05EFB}" type="slidenum">
              <a:rPr lang="en-AU" smtClean="0">
                <a:solidFill>
                  <a:srgbClr val="003B45"/>
                </a:solidFill>
              </a:rPr>
              <a:pPr/>
              <a:t>‹#›</a:t>
            </a:fld>
            <a:endParaRPr lang="en-AU">
              <a:solidFill>
                <a:srgbClr val="003B45"/>
              </a:solidFill>
            </a:endParaRPr>
          </a:p>
        </p:txBody>
      </p:sp>
    </p:spTree>
    <p:extLst>
      <p:ext uri="{BB962C8B-B14F-4D97-AF65-F5344CB8AC3E}">
        <p14:creationId xmlns:p14="http://schemas.microsoft.com/office/powerpoint/2010/main" val="296331228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txStyles>
    <p:titleStyle>
      <a:lvl1pPr algn="l" defTabSz="914400" rtl="0" eaLnBrk="1" latinLnBrk="0" hangingPunct="1">
        <a:lnSpc>
          <a:spcPts val="3300"/>
        </a:lnSpc>
        <a:spcBef>
          <a:spcPct val="0"/>
        </a:spcBef>
        <a:buNone/>
        <a:defRPr sz="2800" kern="1200">
          <a:solidFill>
            <a:schemeClr val="tx2"/>
          </a:solidFill>
          <a:latin typeface="+mj-lt"/>
          <a:ea typeface="+mj-ea"/>
          <a:cs typeface="+mj-cs"/>
        </a:defRPr>
      </a:lvl1pPr>
    </p:titleStyle>
    <p:bodyStyle>
      <a:lvl1pPr marL="0" indent="0" algn="l" defTabSz="914400" rtl="0" eaLnBrk="1" latinLnBrk="0" hangingPunct="1">
        <a:lnSpc>
          <a:spcPts val="1900"/>
        </a:lnSpc>
        <a:spcBef>
          <a:spcPts val="600"/>
        </a:spcBef>
        <a:buFont typeface="Arial" panose="020B0604020202020204" pitchFamily="34" charset="0"/>
        <a:buNone/>
        <a:defRPr sz="1600" kern="1200">
          <a:solidFill>
            <a:schemeClr val="tx1"/>
          </a:solidFill>
          <a:latin typeface="+mn-lt"/>
          <a:ea typeface="+mn-ea"/>
          <a:cs typeface="+mn-cs"/>
        </a:defRPr>
      </a:lvl1pPr>
      <a:lvl2pPr marL="269875" indent="-269875" algn="l" defTabSz="914400" rtl="0" eaLnBrk="1" latinLnBrk="0" hangingPunct="1">
        <a:lnSpc>
          <a:spcPts val="19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539750" indent="-269875" algn="l" defTabSz="914400" rtl="0" eaLnBrk="1" latinLnBrk="0" hangingPunct="1">
        <a:lnSpc>
          <a:spcPts val="19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808038" indent="-269875" algn="l" defTabSz="914400" rtl="0" eaLnBrk="1" latinLnBrk="0" hangingPunct="1">
        <a:lnSpc>
          <a:spcPts val="19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1077913" indent="-269875" algn="l" defTabSz="914400" rtl="0" eaLnBrk="1" latinLnBrk="0" hangingPunct="1">
        <a:lnSpc>
          <a:spcPts val="19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1028">
          <p15:clr>
            <a:srgbClr val="F26B43"/>
          </p15:clr>
        </p15:guide>
        <p15:guide id="3" pos="6652">
          <p15:clr>
            <a:srgbClr val="F26B43"/>
          </p15:clr>
        </p15:guide>
        <p15:guide id="4" orient="horz" pos="2160">
          <p15:clr>
            <a:srgbClr val="F26B43"/>
          </p15:clr>
        </p15:guide>
        <p15:guide id="5" orient="horz" pos="459">
          <p15:clr>
            <a:srgbClr val="F26B43"/>
          </p15:clr>
        </p15:guide>
        <p15:guide id="6" orient="horz" pos="1366">
          <p15:clr>
            <a:srgbClr val="F26B43"/>
          </p15:clr>
        </p15:guide>
        <p15:guide id="7" orient="horz" pos="777">
          <p15:clr>
            <a:srgbClr val="F26B43"/>
          </p15:clr>
        </p15:guide>
        <p15:guide id="8" orient="horz" pos="386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jpg"/><Relationship Id="rId4" Type="http://schemas.openxmlformats.org/officeDocument/2006/relationships/image" Target="../media/image10.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hyperlink" Target="http://www.unisa.edu.au/EAIP"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5.xml"/><Relationship Id="rId5" Type="http://schemas.openxmlformats.org/officeDocument/2006/relationships/image" Target="../media/image35.png"/><Relationship Id="rId4" Type="http://schemas.openxmlformats.org/officeDocument/2006/relationships/hyperlink" Target="https://www.griffith.edu.au/academic-integrity/policies-and-procedures"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hyperlink" Target="https://cheatingandassessment.edu.au/" TargetMode="External"/><Relationship Id="rId2" Type="http://schemas.openxmlformats.org/officeDocument/2006/relationships/notesSlide" Target="../notesSlides/notesSlide34.xml"/><Relationship Id="rId1" Type="http://schemas.openxmlformats.org/officeDocument/2006/relationships/slideLayout" Target="../slideLayouts/slideLayout25.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5.xml"/><Relationship Id="rId5" Type="http://schemas.openxmlformats.org/officeDocument/2006/relationships/image" Target="../media/image44.png"/><Relationship Id="rId4" Type="http://schemas.openxmlformats.org/officeDocument/2006/relationships/hyperlink" Target="https://www.teqsa.gov.au/latest-news/publications/good-practice-note-addressing-contract-cheating-safeguard-academic"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5.xml"/><Relationship Id="rId4" Type="http://schemas.openxmlformats.org/officeDocument/2006/relationships/hyperlink" Target="https://www.epigeum.com/custom/uploads/2019/03/Academic_Integrity_Flyer_Web.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25.xml"/><Relationship Id="rId5" Type="http://schemas.openxmlformats.org/officeDocument/2006/relationships/image" Target="../media/image50.png"/><Relationship Id="rId4" Type="http://schemas.openxmlformats.org/officeDocument/2006/relationships/hyperlink" Target="https://www.turnitin.com/products/authorship-investigate"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25.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5.xml"/><Relationship Id="rId5" Type="http://schemas.openxmlformats.org/officeDocument/2006/relationships/image" Target="../media/image54.pn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56.emf"/><Relationship Id="rId2" Type="http://schemas.openxmlformats.org/officeDocument/2006/relationships/slideLayout" Target="../slideLayouts/slideLayout25.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5.emf"/><Relationship Id="rId4" Type="http://schemas.openxmlformats.org/officeDocument/2006/relationships/oleObject" Target="../embeddings/oleObject1.bin"/></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25.xml"/><Relationship Id="rId4" Type="http://schemas.openxmlformats.org/officeDocument/2006/relationships/hyperlink" Target="https://www.griffith.edu.au/academic-integrity/academic-misconduct"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25.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hyperlink" Target="https://www.teqsa.gov.au/hesf-domain-5" TargetMode="External"/><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hyperlink" Target="https://www.teqsa.gov.au/latest-news/publications/guidance-note-academic-integrity"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25.xml"/><Relationship Id="rId4" Type="http://schemas.openxmlformats.org/officeDocument/2006/relationships/hyperlink" Target="http://www.unisa.edu.au/EAIP"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25.xml"/><Relationship Id="rId6" Type="http://schemas.openxmlformats.org/officeDocument/2006/relationships/image" Target="../media/image63.emf"/><Relationship Id="rId5" Type="http://schemas.openxmlformats.org/officeDocument/2006/relationships/image" Target="../media/image62.png"/><Relationship Id="rId4" Type="http://schemas.openxmlformats.org/officeDocument/2006/relationships/hyperlink" Target="https://www.deakin.edu.au/students/studying/academic-integrity"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hyperlink" Target="https://youtu.be/HRhekZ9uq0o" TargetMode="External"/><Relationship Id="rId2" Type="http://schemas.openxmlformats.org/officeDocument/2006/relationships/notesSlide" Target="../notesSlides/notesSlide53.xml"/><Relationship Id="rId1" Type="http://schemas.openxmlformats.org/officeDocument/2006/relationships/slideLayout" Target="../slideLayouts/slideLayout25.xml"/><Relationship Id="rId6" Type="http://schemas.openxmlformats.org/officeDocument/2006/relationships/image" Target="../media/image65.png"/><Relationship Id="rId5" Type="http://schemas.openxmlformats.org/officeDocument/2006/relationships/hyperlink" Target="http://contractcheating.weebly.com/" TargetMode="External"/><Relationship Id="rId4" Type="http://schemas.openxmlformats.org/officeDocument/2006/relationships/hyperlink" Target="https://aibg.amandalovestoaudit.com/"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25.xml"/><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7.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hyperlink" Target="https://www.pexels.com/photo/two-woman-chatting-1311518/" TargetMode="External"/><Relationship Id="rId2" Type="http://schemas.openxmlformats.org/officeDocument/2006/relationships/notesSlide" Target="../notesSlides/notesSlide61.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3" Type="http://schemas.openxmlformats.org/officeDocument/2006/relationships/hyperlink" Target="http://www.heacademy.ac.uk/resources/detail/academicintegrity/policy_works" TargetMode="External"/><Relationship Id="rId2" Type="http://schemas.openxmlformats.org/officeDocument/2006/relationships/notesSlide" Target="../notesSlides/notesSlide63.xml"/><Relationship Id="rId1" Type="http://schemas.openxmlformats.org/officeDocument/2006/relationships/slideLayout" Target="../slideLayouts/slideLayout25.xml"/><Relationship Id="rId4" Type="http://schemas.openxmlformats.org/officeDocument/2006/relationships/hyperlink" Target="https://www.heacademy.ac.uk/system/files/supportingacademicintegrity_v2_0.pdf"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3" Type="http://schemas.openxmlformats.org/officeDocument/2006/relationships/hyperlink" Target="https://www.hes.edu.au/resources/2017-teqsa-conference-proceedings" TargetMode="External"/><Relationship Id="rId2" Type="http://schemas.openxmlformats.org/officeDocument/2006/relationships/notesSlide" Target="../notesSlides/notesSlide65.xml"/><Relationship Id="rId1" Type="http://schemas.openxmlformats.org/officeDocument/2006/relationships/slideLayout" Target="../slideLayouts/slideLayout25.xml"/><Relationship Id="rId4" Type="http://schemas.openxmlformats.org/officeDocument/2006/relationships/hyperlink" Target="https://www.universitiesaustralia.edu.au/wp-content/uploads/2019/06/UA-Academic-Integrity-Best-Practice-Principles.pdf"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www.plagiarismadvice.org/" TargetMode="External"/><Relationship Id="rId3" Type="http://schemas.openxmlformats.org/officeDocument/2006/relationships/hyperlink" Target="http://www.apfei.edu.au/" TargetMode="External"/><Relationship Id="rId7" Type="http://schemas.openxmlformats.org/officeDocument/2006/relationships/hyperlink" Target="http://www.academicintegrity.org/" TargetMode="External"/><Relationship Id="rId2" Type="http://schemas.openxmlformats.org/officeDocument/2006/relationships/notesSlide" Target="../notesSlides/notesSlide66.xml"/><Relationship Id="rId1" Type="http://schemas.openxmlformats.org/officeDocument/2006/relationships/slideLayout" Target="../slideLayouts/slideLayout25.xml"/><Relationship Id="rId6" Type="http://schemas.openxmlformats.org/officeDocument/2006/relationships/hyperlink" Target="http://plagiarism.cz/ippheae/" TargetMode="External"/><Relationship Id="rId5" Type="http://schemas.openxmlformats.org/officeDocument/2006/relationships/hyperlink" Target="http://www.heacademy.ac.uk/" TargetMode="External"/><Relationship Id="rId4" Type="http://schemas.openxmlformats.org/officeDocument/2006/relationships/hyperlink" Target="http://www.academicintegrity.eu/"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s://core.ac.uk/download/pdf/51344093.pdf" TargetMode="External"/><Relationship Id="rId3" Type="http://schemas.openxmlformats.org/officeDocument/2006/relationships/hyperlink" Target="http://web.science.mq.edu.au/academic-integrity/index.html" TargetMode="External"/><Relationship Id="rId7" Type="http://schemas.openxmlformats.org/officeDocument/2006/relationships/hyperlink" Target="http://www.olt.gov.au/resource-efficacy-culturally-specific-academic-literacy-vu-2010" TargetMode="External"/><Relationship Id="rId2" Type="http://schemas.openxmlformats.org/officeDocument/2006/relationships/notesSlide" Target="../notesSlides/notesSlide67.xml"/><Relationship Id="rId1" Type="http://schemas.openxmlformats.org/officeDocument/2006/relationships/slideLayout" Target="../slideLayouts/slideLayout25.xml"/><Relationship Id="rId6" Type="http://schemas.openxmlformats.org/officeDocument/2006/relationships/hyperlink" Target="http://www.unisa.edu.au/EAIP" TargetMode="External"/><Relationship Id="rId5" Type="http://schemas.openxmlformats.org/officeDocument/2006/relationships/hyperlink" Target="http://www.cheatingandassessment.edu.au/" TargetMode="External"/><Relationship Id="rId10" Type="http://schemas.openxmlformats.org/officeDocument/2006/relationships/hyperlink" Target="https://sites.google.com/site/academicintegrityresources/home" TargetMode="External"/><Relationship Id="rId4" Type="http://schemas.openxmlformats.org/officeDocument/2006/relationships/hyperlink" Target="http://www.aisp.apfei.edu.au/" TargetMode="External"/><Relationship Id="rId9" Type="http://schemas.openxmlformats.org/officeDocument/2006/relationships/hyperlink" Target="http://www.olt.gov.au/resource-web-20-authoring-tools-higher-education-new-directions-assessment-and-academic-integrity-20"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F16E4A-9B18-4084-99DE-155A596ACDED}"/>
              </a:ext>
            </a:extLst>
          </p:cNvPr>
          <p:cNvSpPr>
            <a:spLocks noGrp="1"/>
          </p:cNvSpPr>
          <p:nvPr>
            <p:ph type="ctrTitle"/>
          </p:nvPr>
        </p:nvSpPr>
        <p:spPr>
          <a:xfrm>
            <a:off x="1304925" y="1644650"/>
            <a:ext cx="9296400" cy="439921"/>
          </a:xfrm>
        </p:spPr>
        <p:txBody>
          <a:bodyPr/>
          <a:lstStyle/>
          <a:p>
            <a:r>
              <a:rPr lang="en-AU" dirty="0"/>
              <a:t>Academic integrity in Australian higher education:</a:t>
            </a:r>
            <a:br>
              <a:rPr lang="en-AU" dirty="0"/>
            </a:br>
            <a:r>
              <a:rPr lang="en-AU" dirty="0"/>
              <a:t>A national priority</a:t>
            </a:r>
          </a:p>
        </p:txBody>
      </p:sp>
      <p:sp>
        <p:nvSpPr>
          <p:cNvPr id="5" name="Subtitle 4">
            <a:extLst>
              <a:ext uri="{FF2B5EF4-FFF2-40B4-BE49-F238E27FC236}">
                <a16:creationId xmlns:a16="http://schemas.microsoft.com/office/drawing/2014/main" id="{E1C09DBC-37C4-4219-956D-A8ECAC039E64}"/>
              </a:ext>
            </a:extLst>
          </p:cNvPr>
          <p:cNvSpPr>
            <a:spLocks noGrp="1"/>
          </p:cNvSpPr>
          <p:nvPr>
            <p:ph type="subTitle" idx="1"/>
          </p:nvPr>
        </p:nvSpPr>
        <p:spPr>
          <a:xfrm>
            <a:off x="1304925" y="2951990"/>
            <a:ext cx="6626526" cy="1099149"/>
          </a:xfrm>
        </p:spPr>
        <p:txBody>
          <a:bodyPr/>
          <a:lstStyle/>
          <a:p>
            <a:r>
              <a:rPr lang="en-AU"/>
              <a:t>A series of workshops to foster a culture of academic integrity across the sector</a:t>
            </a:r>
          </a:p>
        </p:txBody>
      </p:sp>
      <p:sp>
        <p:nvSpPr>
          <p:cNvPr id="6" name="Text Placeholder 5">
            <a:extLst>
              <a:ext uri="{FF2B5EF4-FFF2-40B4-BE49-F238E27FC236}">
                <a16:creationId xmlns:a16="http://schemas.microsoft.com/office/drawing/2014/main" id="{096511BF-E4BC-478A-B7B1-04DCDE7F6409}"/>
              </a:ext>
            </a:extLst>
          </p:cNvPr>
          <p:cNvSpPr>
            <a:spLocks noGrp="1"/>
          </p:cNvSpPr>
          <p:nvPr>
            <p:ph type="body" sz="quarter" idx="13"/>
          </p:nvPr>
        </p:nvSpPr>
        <p:spPr>
          <a:xfrm>
            <a:off x="2800351" y="4051139"/>
            <a:ext cx="8677274" cy="1182849"/>
          </a:xfrm>
        </p:spPr>
        <p:txBody>
          <a:bodyPr/>
          <a:lstStyle/>
          <a:p>
            <a:pPr algn="ctr">
              <a:spcAft>
                <a:spcPts val="1600"/>
              </a:spcAft>
            </a:pPr>
            <a:r>
              <a:rPr lang="en-AU" sz="2000" b="1"/>
              <a:t>Tracey Bretag, Guy Curtis, Margot McNeill and Christine Slade</a:t>
            </a:r>
          </a:p>
          <a:p>
            <a:pPr algn="ctr">
              <a:spcAft>
                <a:spcPts val="1600"/>
              </a:spcAft>
            </a:pPr>
            <a:r>
              <a:rPr lang="en-AU" sz="2000" b="1">
                <a:solidFill>
                  <a:schemeClr val="accent1">
                    <a:lumMod val="75000"/>
                  </a:schemeClr>
                </a:solidFill>
              </a:rPr>
              <a:t>2019/2020</a:t>
            </a:r>
          </a:p>
          <a:p>
            <a:pPr algn="ctr">
              <a:spcAft>
                <a:spcPts val="1600"/>
              </a:spcAft>
            </a:pPr>
            <a:endParaRPr lang="en-AU" sz="2000" b="1"/>
          </a:p>
        </p:txBody>
      </p:sp>
    </p:spTree>
    <p:extLst>
      <p:ext uri="{BB962C8B-B14F-4D97-AF65-F5344CB8AC3E}">
        <p14:creationId xmlns:p14="http://schemas.microsoft.com/office/powerpoint/2010/main" val="3280324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1172" y="375144"/>
            <a:ext cx="8928100" cy="460374"/>
          </a:xfrm>
        </p:spPr>
        <p:txBody>
          <a:bodyPr/>
          <a:lstStyle/>
          <a:p>
            <a:r>
              <a:rPr lang="en-AU"/>
              <a:t>Australian scholarship</a:t>
            </a:r>
          </a:p>
        </p:txBody>
      </p:sp>
      <p:sp>
        <p:nvSpPr>
          <p:cNvPr id="4" name="TextBox 3"/>
          <p:cNvSpPr txBox="1"/>
          <p:nvPr/>
        </p:nvSpPr>
        <p:spPr>
          <a:xfrm>
            <a:off x="1791172" y="1091296"/>
            <a:ext cx="10061304" cy="5396349"/>
          </a:xfrm>
          <a:prstGeom prst="rect">
            <a:avLst/>
          </a:prstGeom>
          <a:noFill/>
        </p:spPr>
        <p:txBody>
          <a:bodyPr wrap="square" rtlCol="0">
            <a:spAutoFit/>
          </a:bodyPr>
          <a:lstStyle/>
          <a:p>
            <a:pPr>
              <a:spcAft>
                <a:spcPts val="400"/>
              </a:spcAft>
            </a:pPr>
            <a:r>
              <a:rPr lang="en-AU" sz="2200" b="1" dirty="0"/>
              <a:t>2003</a:t>
            </a:r>
            <a:r>
              <a:rPr lang="en-AU" sz="2200" dirty="0"/>
              <a:t> 	1</a:t>
            </a:r>
            <a:r>
              <a:rPr lang="en-AU" sz="2200" baseline="30000" dirty="0"/>
              <a:t>st</a:t>
            </a:r>
            <a:r>
              <a:rPr lang="en-AU" sz="2200" dirty="0"/>
              <a:t> Asia Pacific Conference on Educational Integrity</a:t>
            </a:r>
          </a:p>
          <a:p>
            <a:pPr lvl="1">
              <a:spcAft>
                <a:spcPts val="400"/>
              </a:spcAft>
            </a:pPr>
            <a:r>
              <a:rPr lang="en-AU" sz="2200" dirty="0"/>
              <a:t>	(2003, 2005, 2007, 2009, 2011, 2013, 2015, 2017)</a:t>
            </a:r>
          </a:p>
          <a:p>
            <a:pPr>
              <a:spcAft>
                <a:spcPts val="400"/>
              </a:spcAft>
            </a:pPr>
            <a:r>
              <a:rPr lang="en-AU" sz="2200" b="1" dirty="0"/>
              <a:t>2003</a:t>
            </a:r>
            <a:r>
              <a:rPr lang="en-AU" sz="2200" dirty="0"/>
              <a:t> 	Asia Pacific Forum on Educational Integrity </a:t>
            </a:r>
          </a:p>
          <a:p>
            <a:pPr>
              <a:spcAft>
                <a:spcPts val="400"/>
              </a:spcAft>
            </a:pPr>
            <a:r>
              <a:rPr lang="en-AU" sz="2200" b="1" dirty="0"/>
              <a:t>2005</a:t>
            </a:r>
            <a:r>
              <a:rPr lang="en-AU" sz="2200" dirty="0"/>
              <a:t> 	</a:t>
            </a:r>
            <a:r>
              <a:rPr lang="en-AU" sz="2200" i="1" dirty="0"/>
              <a:t>International Journal for Educational Integrity </a:t>
            </a:r>
          </a:p>
          <a:p>
            <a:pPr>
              <a:spcAft>
                <a:spcPts val="400"/>
              </a:spcAft>
            </a:pPr>
            <a:r>
              <a:rPr lang="en-AU" sz="2200" b="1" dirty="0"/>
              <a:t>2010</a:t>
            </a:r>
            <a:r>
              <a:rPr lang="en-AU" sz="2200" dirty="0"/>
              <a:t> 	</a:t>
            </a:r>
            <a:r>
              <a:rPr lang="en-AU" sz="2200" i="1" dirty="0"/>
              <a:t>Academic integrity standards Project </a:t>
            </a:r>
            <a:endParaRPr lang="en-AU" sz="2200" dirty="0"/>
          </a:p>
          <a:p>
            <a:pPr>
              <a:spcAft>
                <a:spcPts val="400"/>
              </a:spcAft>
            </a:pPr>
            <a:r>
              <a:rPr lang="en-AU" sz="2200" b="1" dirty="0"/>
              <a:t>2012</a:t>
            </a:r>
            <a:r>
              <a:rPr lang="en-AU" sz="2200" dirty="0"/>
              <a:t> 	</a:t>
            </a:r>
            <a:r>
              <a:rPr lang="en-AU" sz="2200" i="1" dirty="0"/>
              <a:t>Exemplary Academic Integrity Project </a:t>
            </a:r>
            <a:endParaRPr lang="en-AU" sz="2200" dirty="0"/>
          </a:p>
          <a:p>
            <a:pPr lvl="1">
              <a:spcAft>
                <a:spcPts val="400"/>
              </a:spcAft>
            </a:pPr>
            <a:r>
              <a:rPr lang="en-AU" sz="2200" dirty="0"/>
              <a:t>	Other research projects on academic integrity – Victoria, Macquarie, 	Newcastle Universities.</a:t>
            </a:r>
          </a:p>
          <a:p>
            <a:pPr>
              <a:spcAft>
                <a:spcPts val="400"/>
              </a:spcAft>
            </a:pPr>
            <a:r>
              <a:rPr lang="en-AU" sz="2200" b="1" dirty="0"/>
              <a:t>2016</a:t>
            </a:r>
            <a:r>
              <a:rPr lang="en-AU" sz="2200" dirty="0"/>
              <a:t> 	Contract cheating and assessment design project (Bretag &amp; Harper)</a:t>
            </a:r>
          </a:p>
          <a:p>
            <a:pPr lvl="1">
              <a:spcAft>
                <a:spcPts val="400"/>
              </a:spcAft>
            </a:pPr>
            <a:r>
              <a:rPr lang="en-AU" sz="2200" dirty="0"/>
              <a:t>	Many other Australian scholars – Sutherland-Smith, Dawson, Lines, 	Rowland, Slade, York, Curtis, Clare, Rundle, Sefcik, </a:t>
            </a:r>
            <a:r>
              <a:rPr lang="en-AU" sz="2200" dirty="0" err="1"/>
              <a:t>Yorke</a:t>
            </a:r>
            <a:r>
              <a:rPr lang="en-AU" sz="2200" dirty="0"/>
              <a:t>, </a:t>
            </a:r>
            <a:r>
              <a:rPr lang="en-AU" sz="2200" dirty="0" err="1"/>
              <a:t>etc</a:t>
            </a:r>
            <a:r>
              <a:rPr lang="en-AU" sz="2200" dirty="0"/>
              <a:t> </a:t>
            </a:r>
          </a:p>
          <a:p>
            <a:pPr>
              <a:spcAft>
                <a:spcPts val="400"/>
              </a:spcAft>
            </a:pPr>
            <a:r>
              <a:rPr lang="en-AU" sz="2200" b="1" dirty="0"/>
              <a:t>2016</a:t>
            </a:r>
            <a:r>
              <a:rPr lang="en-AU" sz="2200" dirty="0"/>
              <a:t> 	</a:t>
            </a:r>
            <a:r>
              <a:rPr lang="en-AU" sz="2200" i="1" dirty="0"/>
              <a:t>Handbook of Academic Integrity </a:t>
            </a:r>
            <a:r>
              <a:rPr lang="en-AU" sz="2200" dirty="0"/>
              <a:t>(Bretag)</a:t>
            </a:r>
          </a:p>
          <a:p>
            <a:pPr marL="457200" indent="-457200">
              <a:spcAft>
                <a:spcPts val="400"/>
              </a:spcAft>
              <a:buAutoNum type="arabicPlain" startAt="2019"/>
            </a:pPr>
            <a:r>
              <a:rPr lang="en-AU" sz="2200" b="1" dirty="0"/>
              <a:t> 	</a:t>
            </a:r>
            <a:r>
              <a:rPr lang="en-AU" sz="2200" dirty="0" err="1"/>
              <a:t>Epigeum</a:t>
            </a:r>
            <a:r>
              <a:rPr lang="en-AU" sz="2200" dirty="0"/>
              <a:t> Academic integrity online training for students and staff </a:t>
            </a:r>
          </a:p>
          <a:p>
            <a:pPr marL="457200" indent="-457200">
              <a:spcAft>
                <a:spcPts val="400"/>
              </a:spcAft>
              <a:buAutoNum type="arabicPlain" startAt="2019"/>
            </a:pPr>
            <a:r>
              <a:rPr lang="en-AU" sz="2200" b="1" dirty="0"/>
              <a:t> 	</a:t>
            </a:r>
            <a:r>
              <a:rPr lang="en-AU" sz="2200" i="1" dirty="0"/>
              <a:t>A Research Agenda for Academic Integrity </a:t>
            </a:r>
            <a:r>
              <a:rPr lang="en-AU" sz="2200" dirty="0"/>
              <a:t>(Bretag)</a:t>
            </a:r>
            <a:endParaRPr lang="en-AU" sz="2400" dirty="0">
              <a:solidFill>
                <a:srgbClr val="1F497D">
                  <a:lumMod val="75000"/>
                </a:srgbClr>
              </a:solidFill>
            </a:endParaRPr>
          </a:p>
        </p:txBody>
      </p:sp>
    </p:spTree>
    <p:extLst>
      <p:ext uri="{BB962C8B-B14F-4D97-AF65-F5344CB8AC3E}">
        <p14:creationId xmlns:p14="http://schemas.microsoft.com/office/powerpoint/2010/main" val="914910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7268" y="641362"/>
            <a:ext cx="8928100" cy="460374"/>
          </a:xfrm>
        </p:spPr>
        <p:txBody>
          <a:bodyPr/>
          <a:lstStyle/>
          <a:p>
            <a:r>
              <a:rPr lang="en-AU" dirty="0"/>
              <a:t>The Australian academic integrity context</a:t>
            </a:r>
          </a:p>
        </p:txBody>
      </p:sp>
      <p:pic>
        <p:nvPicPr>
          <p:cNvPr id="5" name="Content Placeholder 4"/>
          <p:cNvPicPr>
            <a:picLocks noGrp="1"/>
          </p:cNvPicPr>
          <p:nvPr>
            <p:ph sz="half" idx="2"/>
          </p:nvPr>
        </p:nvPicPr>
        <p:blipFill rotWithShape="1">
          <a:blip r:embed="rId3" cstate="email">
            <a:extLst>
              <a:ext uri="{28A0092B-C50C-407E-A947-70E740481C1C}">
                <a14:useLocalDpi xmlns:a14="http://schemas.microsoft.com/office/drawing/2010/main"/>
              </a:ext>
            </a:extLst>
          </a:blip>
          <a:srcRect/>
          <a:stretch/>
        </p:blipFill>
        <p:spPr bwMode="auto">
          <a:xfrm>
            <a:off x="1192192" y="1425969"/>
            <a:ext cx="10729731" cy="433822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53347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5988829" y="6524403"/>
            <a:ext cx="4356484" cy="0"/>
          </a:xfrm>
          <a:prstGeom prst="line">
            <a:avLst/>
          </a:prstGeom>
          <a:ln>
            <a:solidFill>
              <a:srgbClr val="333399"/>
            </a:solidFill>
          </a:ln>
        </p:spPr>
        <p:style>
          <a:lnRef idx="3">
            <a:schemeClr val="accent1"/>
          </a:lnRef>
          <a:fillRef idx="0">
            <a:schemeClr val="accent1"/>
          </a:fillRef>
          <a:effectRef idx="2">
            <a:schemeClr val="accent1"/>
          </a:effectRef>
          <a:fontRef idx="minor">
            <a:schemeClr val="tx1"/>
          </a:fontRef>
        </p:style>
      </p:cxnSp>
      <p:cxnSp>
        <p:nvCxnSpPr>
          <p:cNvPr id="20" name="Straight Connector 19"/>
          <p:cNvCxnSpPr/>
          <p:nvPr/>
        </p:nvCxnSpPr>
        <p:spPr>
          <a:xfrm flipV="1">
            <a:off x="10338685" y="5733351"/>
            <a:ext cx="0" cy="792088"/>
          </a:xfrm>
          <a:prstGeom prst="line">
            <a:avLst/>
          </a:prstGeom>
          <a:ln>
            <a:solidFill>
              <a:srgbClr val="333399"/>
            </a:solidFill>
          </a:ln>
        </p:spPr>
        <p:style>
          <a:lnRef idx="3">
            <a:schemeClr val="accent1"/>
          </a:lnRef>
          <a:fillRef idx="0">
            <a:schemeClr val="accent1"/>
          </a:fillRef>
          <a:effectRef idx="2">
            <a:schemeClr val="accent1"/>
          </a:effectRef>
          <a:fontRef idx="minor">
            <a:schemeClr val="tx1"/>
          </a:fontRef>
        </p:style>
      </p:cxnSp>
      <p:cxnSp>
        <p:nvCxnSpPr>
          <p:cNvPr id="22" name="Straight Connector 21"/>
          <p:cNvCxnSpPr/>
          <p:nvPr/>
        </p:nvCxnSpPr>
        <p:spPr>
          <a:xfrm>
            <a:off x="3319587" y="1574794"/>
            <a:ext cx="7025726" cy="0"/>
          </a:xfrm>
          <a:prstGeom prst="line">
            <a:avLst/>
          </a:prstGeom>
          <a:ln>
            <a:solidFill>
              <a:srgbClr val="333399"/>
            </a:solidFill>
          </a:ln>
        </p:spPr>
        <p:style>
          <a:lnRef idx="3">
            <a:schemeClr val="accent1"/>
          </a:lnRef>
          <a:fillRef idx="0">
            <a:schemeClr val="accent1"/>
          </a:fillRef>
          <a:effectRef idx="2">
            <a:schemeClr val="accent1"/>
          </a:effectRef>
          <a:fontRef idx="minor">
            <a:schemeClr val="tx1"/>
          </a:fontRef>
        </p:style>
      </p:cxnSp>
      <p:sp>
        <p:nvSpPr>
          <p:cNvPr id="3" name="Rectangle 2"/>
          <p:cNvSpPr/>
          <p:nvPr/>
        </p:nvSpPr>
        <p:spPr>
          <a:xfrm>
            <a:off x="2216665" y="2064440"/>
            <a:ext cx="7848872" cy="1815882"/>
          </a:xfrm>
          <a:prstGeom prst="rect">
            <a:avLst/>
          </a:prstGeom>
        </p:spPr>
        <p:txBody>
          <a:bodyPr wrap="square">
            <a:spAutoFit/>
          </a:bodyPr>
          <a:lstStyle/>
          <a:p>
            <a:pPr marL="457200" indent="-457200">
              <a:buFont typeface="Arial" panose="020B0604020202020204" pitchFamily="34" charset="0"/>
              <a:buChar char="•"/>
            </a:pPr>
            <a:endParaRPr lang="en-US" sz="2800">
              <a:solidFill>
                <a:prstClr val="black"/>
              </a:solidFill>
            </a:endParaRPr>
          </a:p>
          <a:p>
            <a:pPr marL="457200" indent="-457200">
              <a:buFont typeface="Arial" panose="020B0604020202020204" pitchFamily="34" charset="0"/>
              <a:buChar char="•"/>
            </a:pPr>
            <a:endParaRPr lang="en-US" sz="2800">
              <a:solidFill>
                <a:prstClr val="black"/>
              </a:solidFill>
            </a:endParaRPr>
          </a:p>
          <a:p>
            <a:pPr marL="457200" indent="-457200">
              <a:buFont typeface="Arial" panose="020B0604020202020204" pitchFamily="34" charset="0"/>
              <a:buChar char="•"/>
            </a:pPr>
            <a:endParaRPr lang="en-US" sz="2800">
              <a:solidFill>
                <a:prstClr val="black"/>
              </a:solidFill>
            </a:endParaRPr>
          </a:p>
          <a:p>
            <a:endParaRPr lang="en-US" sz="2800">
              <a:solidFill>
                <a:prstClr val="black"/>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3757875" cy="2832290"/>
          </a:xfrm>
          <a:prstGeom prst="rect">
            <a:avLst/>
          </a:prstGeom>
        </p:spPr>
      </p:pic>
      <p:pic>
        <p:nvPicPr>
          <p:cNvPr id="4" name="Picture 3"/>
          <p:cNvPicPr>
            <a:picLocks noChangeAspect="1"/>
          </p:cNvPicPr>
          <p:nvPr/>
        </p:nvPicPr>
        <p:blipFill>
          <a:blip r:embed="rId4"/>
          <a:stretch>
            <a:fillRect/>
          </a:stretch>
        </p:blipFill>
        <p:spPr>
          <a:xfrm>
            <a:off x="3761209" y="-325208"/>
            <a:ext cx="3735256" cy="5352710"/>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975861" y="3803181"/>
            <a:ext cx="4450827" cy="2509045"/>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20567" y="2351147"/>
            <a:ext cx="2590772" cy="4518924"/>
          </a:xfrm>
          <a:prstGeom prst="rect">
            <a:avLst/>
          </a:prstGeom>
        </p:spPr>
      </p:pic>
      <p:grpSp>
        <p:nvGrpSpPr>
          <p:cNvPr id="10" name="Group 9"/>
          <p:cNvGrpSpPr/>
          <p:nvPr/>
        </p:nvGrpSpPr>
        <p:grpSpPr>
          <a:xfrm>
            <a:off x="7503509" y="-20238"/>
            <a:ext cx="4688491" cy="3401760"/>
            <a:chOff x="6300191" y="3249550"/>
            <a:chExt cx="3831779" cy="2780168"/>
          </a:xfrm>
        </p:grpSpPr>
        <p:pic>
          <p:nvPicPr>
            <p:cNvPr id="8" name="Picture 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00191" y="3249550"/>
              <a:ext cx="3831779" cy="615822"/>
            </a:xfrm>
            <a:prstGeom prst="rect">
              <a:avLst/>
            </a:prstGeom>
          </p:spPr>
        </p:pic>
        <p:pic>
          <p:nvPicPr>
            <p:cNvPr id="15" name="Picture 14"/>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300191" y="3861047"/>
              <a:ext cx="3831779" cy="2168671"/>
            </a:xfrm>
            <a:prstGeom prst="rect">
              <a:avLst/>
            </a:prstGeom>
          </p:spPr>
        </p:pic>
      </p:grpSp>
      <p:pic>
        <p:nvPicPr>
          <p:cNvPr id="13" name="Picture 12"/>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215294" y="3382557"/>
            <a:ext cx="3991733" cy="3487514"/>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457207" y="4678587"/>
            <a:ext cx="3160773" cy="2180533"/>
          </a:xfrm>
          <a:prstGeom prst="rect">
            <a:avLst/>
          </a:prstGeom>
        </p:spPr>
      </p:pic>
      <p:pic>
        <p:nvPicPr>
          <p:cNvPr id="16" name="Picture 15"/>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2460566" y="2821339"/>
            <a:ext cx="3158837" cy="1875793"/>
          </a:xfrm>
          <a:prstGeom prst="rect">
            <a:avLst/>
          </a:prstGeom>
        </p:spPr>
      </p:pic>
      <p:sp>
        <p:nvSpPr>
          <p:cNvPr id="5" name="Title 4"/>
          <p:cNvSpPr>
            <a:spLocks noGrp="1"/>
          </p:cNvSpPr>
          <p:nvPr>
            <p:ph type="title"/>
          </p:nvPr>
        </p:nvSpPr>
        <p:spPr/>
        <p:txBody>
          <a:bodyPr/>
          <a:lstStyle/>
          <a:p>
            <a:endParaRPr lang="en-AU"/>
          </a:p>
        </p:txBody>
      </p:sp>
      <p:sp>
        <p:nvSpPr>
          <p:cNvPr id="6" name="Content Placeholder 5"/>
          <p:cNvSpPr>
            <a:spLocks noGrp="1"/>
          </p:cNvSpPr>
          <p:nvPr>
            <p:ph sz="half" idx="2"/>
          </p:nvPr>
        </p:nvSpPr>
        <p:spPr/>
        <p:txBody>
          <a:bodyPr/>
          <a:lstStyle/>
          <a:p>
            <a:endParaRPr lang="en-AU"/>
          </a:p>
        </p:txBody>
      </p:sp>
    </p:spTree>
    <p:extLst>
      <p:ext uri="{BB962C8B-B14F-4D97-AF65-F5344CB8AC3E}">
        <p14:creationId xmlns:p14="http://schemas.microsoft.com/office/powerpoint/2010/main" val="74591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Contract cheating: Australian leadership</a:t>
            </a:r>
          </a:p>
        </p:txBody>
      </p:sp>
      <p:sp>
        <p:nvSpPr>
          <p:cNvPr id="12" name="Content Placeholder 11"/>
          <p:cNvSpPr>
            <a:spLocks noGrp="1"/>
          </p:cNvSpPr>
          <p:nvPr>
            <p:ph sz="half" idx="2"/>
          </p:nvPr>
        </p:nvSpPr>
        <p:spPr/>
        <p:txBody>
          <a:bodyPr/>
          <a:lstStyle/>
          <a:p>
            <a:endParaRPr lang="en-AU"/>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9148" y="137153"/>
            <a:ext cx="2633429" cy="3721754"/>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4984" y="1067012"/>
            <a:ext cx="5650285" cy="3485591"/>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9309" y="2316120"/>
            <a:ext cx="6101633" cy="1572319"/>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45041" y="3332529"/>
            <a:ext cx="7085861" cy="2053983"/>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23268" y="4077561"/>
            <a:ext cx="6823034" cy="1870832"/>
          </a:xfrm>
          <a:prstGeom prst="rect">
            <a:avLst/>
          </a:prstGeom>
        </p:spPr>
      </p:pic>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87504" y="5031763"/>
            <a:ext cx="7136782" cy="2018711"/>
          </a:xfrm>
          <a:prstGeom prst="rect">
            <a:avLst/>
          </a:prstGeom>
        </p:spPr>
      </p:pic>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706516" y="1407805"/>
            <a:ext cx="5978184" cy="4230996"/>
          </a:xfrm>
          <a:prstGeom prst="rect">
            <a:avLst/>
          </a:prstGeom>
        </p:spPr>
      </p:pic>
    </p:spTree>
    <p:extLst>
      <p:ext uri="{BB962C8B-B14F-4D97-AF65-F5344CB8AC3E}">
        <p14:creationId xmlns:p14="http://schemas.microsoft.com/office/powerpoint/2010/main" val="72700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4109" y="606638"/>
            <a:ext cx="9493614" cy="460374"/>
          </a:xfrm>
        </p:spPr>
        <p:txBody>
          <a:bodyPr/>
          <a:lstStyle/>
          <a:p>
            <a:r>
              <a:rPr lang="en-AU" dirty="0"/>
              <a:t>Contract cheating: A definition</a:t>
            </a:r>
          </a:p>
        </p:txBody>
      </p:sp>
      <p:sp>
        <p:nvSpPr>
          <p:cNvPr id="3" name="Content Placeholder 2"/>
          <p:cNvSpPr>
            <a:spLocks noGrp="1"/>
          </p:cNvSpPr>
          <p:nvPr>
            <p:ph sz="half" idx="2"/>
          </p:nvPr>
        </p:nvSpPr>
        <p:spPr>
          <a:xfrm>
            <a:off x="1704109" y="1521886"/>
            <a:ext cx="9493614" cy="5003605"/>
          </a:xfrm>
        </p:spPr>
        <p:txBody>
          <a:bodyPr/>
          <a:lstStyle/>
          <a:p>
            <a:pPr lvl="0">
              <a:lnSpc>
                <a:spcPct val="100000"/>
              </a:lnSpc>
              <a:spcBef>
                <a:spcPts val="0"/>
              </a:spcBef>
              <a:spcAft>
                <a:spcPts val="200"/>
              </a:spcAft>
              <a:buClr>
                <a:srgbClr val="E48312"/>
              </a:buClr>
              <a:buSzPct val="100000"/>
            </a:pPr>
            <a:r>
              <a:rPr lang="en-GB" sz="2800" dirty="0">
                <a:solidFill>
                  <a:srgbClr val="000000">
                    <a:lumMod val="75000"/>
                    <a:lumOff val="25000"/>
                  </a:srgbClr>
                </a:solidFill>
              </a:rPr>
              <a:t>“Contract cheating occurs when a student submits work that has been completed for them by a third party, irrespective of the third party’s relationship with the student, and whether they are paid or unpaid.”</a:t>
            </a:r>
          </a:p>
          <a:p>
            <a:pPr lvl="0" algn="r">
              <a:lnSpc>
                <a:spcPct val="100000"/>
              </a:lnSpc>
              <a:spcAft>
                <a:spcPts val="200"/>
              </a:spcAft>
              <a:buClr>
                <a:srgbClr val="E48312"/>
              </a:buClr>
              <a:buSzPct val="100000"/>
            </a:pPr>
            <a:r>
              <a:rPr lang="en-GB" sz="2800" dirty="0">
                <a:solidFill>
                  <a:srgbClr val="000000">
                    <a:lumMod val="75000"/>
                    <a:lumOff val="25000"/>
                  </a:srgbClr>
                </a:solidFill>
              </a:rPr>
              <a:t> (Harper &amp; Bretag et al 2019)</a:t>
            </a:r>
            <a:endParaRPr lang="en-AU" sz="2800" dirty="0">
              <a:solidFill>
                <a:srgbClr val="000000">
                  <a:lumMod val="75000"/>
                  <a:lumOff val="25000"/>
                </a:srgbClr>
              </a:solidFill>
            </a:endParaRPr>
          </a:p>
          <a:p>
            <a:pPr lvl="0">
              <a:lnSpc>
                <a:spcPct val="120000"/>
              </a:lnSpc>
              <a:spcBef>
                <a:spcPts val="0"/>
              </a:spcBef>
              <a:buClr>
                <a:srgbClr val="E48312"/>
              </a:buClr>
              <a:buSzPct val="100000"/>
            </a:pPr>
            <a:r>
              <a:rPr lang="en-AU" sz="2800" dirty="0">
                <a:solidFill>
                  <a:srgbClr val="000000">
                    <a:lumMod val="75000"/>
                    <a:lumOff val="25000"/>
                  </a:srgbClr>
                </a:solidFill>
              </a:rPr>
              <a:t>Third party:</a:t>
            </a:r>
          </a:p>
          <a:p>
            <a:pPr marL="809625" lvl="0" indent="-457200">
              <a:lnSpc>
                <a:spcPct val="120000"/>
              </a:lnSpc>
              <a:spcBef>
                <a:spcPts val="0"/>
              </a:spcBef>
              <a:buClr>
                <a:srgbClr val="E48312"/>
              </a:buClr>
              <a:buSzPct val="100000"/>
              <a:buFont typeface="Arial" panose="020B0604020202020204" pitchFamily="34" charset="0"/>
              <a:buChar char="•"/>
            </a:pPr>
            <a:r>
              <a:rPr lang="en-AU" sz="2800" dirty="0">
                <a:solidFill>
                  <a:srgbClr val="000000">
                    <a:lumMod val="75000"/>
                    <a:lumOff val="25000"/>
                  </a:srgbClr>
                </a:solidFill>
              </a:rPr>
              <a:t>friend or family</a:t>
            </a:r>
          </a:p>
          <a:p>
            <a:pPr marL="809625" lvl="0" indent="-457200">
              <a:lnSpc>
                <a:spcPct val="120000"/>
              </a:lnSpc>
              <a:spcBef>
                <a:spcPts val="0"/>
              </a:spcBef>
              <a:buClr>
                <a:srgbClr val="E48312"/>
              </a:buClr>
              <a:buSzPct val="100000"/>
              <a:buFont typeface="Arial" panose="020B0604020202020204" pitchFamily="34" charset="0"/>
              <a:buChar char="•"/>
            </a:pPr>
            <a:r>
              <a:rPr lang="en-AU" sz="2800" dirty="0">
                <a:solidFill>
                  <a:srgbClr val="000000">
                    <a:lumMod val="75000"/>
                    <a:lumOff val="25000"/>
                  </a:srgbClr>
                </a:solidFill>
              </a:rPr>
              <a:t>fellow student or staff member</a:t>
            </a:r>
          </a:p>
          <a:p>
            <a:pPr marL="809625" lvl="0" indent="-457200">
              <a:lnSpc>
                <a:spcPct val="120000"/>
              </a:lnSpc>
              <a:spcBef>
                <a:spcPts val="0"/>
              </a:spcBef>
              <a:buClr>
                <a:srgbClr val="E48312"/>
              </a:buClr>
              <a:buSzPct val="100000"/>
              <a:buFont typeface="Arial" panose="020B0604020202020204" pitchFamily="34" charset="0"/>
              <a:buChar char="•"/>
            </a:pPr>
            <a:r>
              <a:rPr lang="en-AU" sz="2800" dirty="0">
                <a:solidFill>
                  <a:srgbClr val="000000">
                    <a:lumMod val="75000"/>
                    <a:lumOff val="25000"/>
                  </a:srgbClr>
                </a:solidFill>
              </a:rPr>
              <a:t>commercial service</a:t>
            </a:r>
          </a:p>
          <a:p>
            <a:endParaRPr lang="en-AU" dirty="0"/>
          </a:p>
        </p:txBody>
      </p:sp>
    </p:spTree>
    <p:extLst>
      <p:ext uri="{BB962C8B-B14F-4D97-AF65-F5344CB8AC3E}">
        <p14:creationId xmlns:p14="http://schemas.microsoft.com/office/powerpoint/2010/main" val="359838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Prevalence of Contract Cheating </a:t>
            </a:r>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1244033661"/>
              </p:ext>
            </p:extLst>
          </p:nvPr>
        </p:nvGraphicFramePr>
        <p:xfrm>
          <a:off x="1610994" y="1312074"/>
          <a:ext cx="10276205" cy="500064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976121" y="6312720"/>
            <a:ext cx="4869180" cy="369332"/>
          </a:xfrm>
          <a:prstGeom prst="rect">
            <a:avLst/>
          </a:prstGeom>
          <a:noFill/>
        </p:spPr>
        <p:txBody>
          <a:bodyPr wrap="square" rtlCol="0">
            <a:spAutoFit/>
          </a:bodyPr>
          <a:lstStyle/>
          <a:p>
            <a:r>
              <a:rPr lang="en-AU">
                <a:solidFill>
                  <a:srgbClr val="000000"/>
                </a:solidFill>
              </a:rPr>
              <a:t>* Bretag et al. (2018), + Rigby et al. (2015)</a:t>
            </a:r>
          </a:p>
        </p:txBody>
      </p:sp>
    </p:spTree>
    <p:extLst>
      <p:ext uri="{BB962C8B-B14F-4D97-AF65-F5344CB8AC3E}">
        <p14:creationId xmlns:p14="http://schemas.microsoft.com/office/powerpoint/2010/main" val="144959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Who engages in contract cheating?</a:t>
            </a:r>
          </a:p>
        </p:txBody>
      </p:sp>
      <p:graphicFrame>
        <p:nvGraphicFramePr>
          <p:cNvPr id="5" name="Table 4"/>
          <p:cNvGraphicFramePr>
            <a:graphicFrameLocks noGrp="1"/>
          </p:cNvGraphicFramePr>
          <p:nvPr>
            <p:extLst>
              <p:ext uri="{D42A27DB-BD31-4B8C-83A1-F6EECF244321}">
                <p14:modId xmlns:p14="http://schemas.microsoft.com/office/powerpoint/2010/main" val="2920152267"/>
              </p:ext>
            </p:extLst>
          </p:nvPr>
        </p:nvGraphicFramePr>
        <p:xfrm>
          <a:off x="1006997" y="1365810"/>
          <a:ext cx="10336193" cy="4896091"/>
        </p:xfrm>
        <a:graphic>
          <a:graphicData uri="http://schemas.openxmlformats.org/drawingml/2006/table">
            <a:tbl>
              <a:tblPr firstRow="1" firstCol="1" bandRow="1"/>
              <a:tblGrid>
                <a:gridCol w="2660221">
                  <a:extLst>
                    <a:ext uri="{9D8B030D-6E8A-4147-A177-3AD203B41FA5}">
                      <a16:colId xmlns:a16="http://schemas.microsoft.com/office/drawing/2014/main" val="20000"/>
                    </a:ext>
                  </a:extLst>
                </a:gridCol>
                <a:gridCol w="1369702">
                  <a:extLst>
                    <a:ext uri="{9D8B030D-6E8A-4147-A177-3AD203B41FA5}">
                      <a16:colId xmlns:a16="http://schemas.microsoft.com/office/drawing/2014/main" val="20001"/>
                    </a:ext>
                  </a:extLst>
                </a:gridCol>
                <a:gridCol w="1149894">
                  <a:extLst>
                    <a:ext uri="{9D8B030D-6E8A-4147-A177-3AD203B41FA5}">
                      <a16:colId xmlns:a16="http://schemas.microsoft.com/office/drawing/2014/main" val="20002"/>
                    </a:ext>
                  </a:extLst>
                </a:gridCol>
                <a:gridCol w="2273493">
                  <a:extLst>
                    <a:ext uri="{9D8B030D-6E8A-4147-A177-3AD203B41FA5}">
                      <a16:colId xmlns:a16="http://schemas.microsoft.com/office/drawing/2014/main" val="20003"/>
                    </a:ext>
                  </a:extLst>
                </a:gridCol>
                <a:gridCol w="1488318">
                  <a:extLst>
                    <a:ext uri="{9D8B030D-6E8A-4147-A177-3AD203B41FA5}">
                      <a16:colId xmlns:a16="http://schemas.microsoft.com/office/drawing/2014/main" val="20004"/>
                    </a:ext>
                  </a:extLst>
                </a:gridCol>
                <a:gridCol w="1394565">
                  <a:extLst>
                    <a:ext uri="{9D8B030D-6E8A-4147-A177-3AD203B41FA5}">
                      <a16:colId xmlns:a16="http://schemas.microsoft.com/office/drawing/2014/main" val="20005"/>
                    </a:ext>
                  </a:extLst>
                </a:gridCol>
              </a:tblGrid>
              <a:tr h="96550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07000"/>
                        </a:lnSpc>
                        <a:spcAft>
                          <a:spcPts val="0"/>
                        </a:spcAft>
                      </a:pPr>
                      <a:r>
                        <a:rPr lang="en-AU" sz="1400" b="1">
                          <a:effectLst/>
                          <a:latin typeface="Calibri" panose="020F0502020204030204" pitchFamily="34" charset="0"/>
                          <a:ea typeface="Calibri" panose="020F0502020204030204" pitchFamily="34" charset="0"/>
                          <a:cs typeface="Times New Roman" panose="02020603050405020304" pitchFamily="18" charset="0"/>
                        </a:rPr>
                        <a:t> </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b="1">
                          <a:effectLst/>
                          <a:latin typeface="Calibri" panose="020F0502020204030204" pitchFamily="34" charset="0"/>
                          <a:ea typeface="Calibri" panose="020F0502020204030204" pitchFamily="34" charset="0"/>
                          <a:cs typeface="Times New Roman" panose="02020603050405020304" pitchFamily="18" charset="0"/>
                        </a:rPr>
                        <a:t>All respondents</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AU" sz="1400" b="1">
                          <a:effectLst/>
                          <a:latin typeface="Calibri" panose="020F0502020204030204" pitchFamily="34" charset="0"/>
                          <a:ea typeface="Calibri" panose="020F0502020204030204" pitchFamily="34" charset="0"/>
                          <a:cs typeface="Times New Roman" panose="02020603050405020304" pitchFamily="18" charset="0"/>
                        </a:rPr>
                        <a:t> (n = 14,086)</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b="1">
                          <a:effectLst/>
                          <a:latin typeface="Calibri" panose="020F0502020204030204" pitchFamily="34" charset="0"/>
                          <a:ea typeface="Calibri" panose="020F0502020204030204" pitchFamily="34" charset="0"/>
                          <a:cs typeface="Times New Roman" panose="02020603050405020304" pitchFamily="18" charset="0"/>
                        </a:rPr>
                        <a:t>Cheating group</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AU" sz="1400" b="1">
                          <a:effectLst/>
                          <a:latin typeface="Calibri" panose="020F0502020204030204" pitchFamily="34" charset="0"/>
                          <a:ea typeface="Calibri" panose="020F0502020204030204" pitchFamily="34" charset="0"/>
                          <a:cs typeface="Times New Roman" panose="02020603050405020304" pitchFamily="18" charset="0"/>
                        </a:rPr>
                        <a:t>(n = 814)</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w="76200" cap="flat" cmpd="dbl" algn="ctr">
                      <a:solidFill>
                        <a:srgbClr val="7F7F7F"/>
                      </a:solidFill>
                      <a:prstDash val="solid"/>
                      <a:round/>
                      <a:headEnd type="none" w="med" len="med"/>
                      <a:tailEnd type="none" w="med" len="med"/>
                    </a:lnR>
                    <a:lnT>
                      <a:noFill/>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b="1">
                          <a:effectLst/>
                          <a:latin typeface="Calibri" panose="020F0502020204030204" pitchFamily="34" charset="0"/>
                          <a:ea typeface="Calibri" panose="020F0502020204030204" pitchFamily="34" charset="0"/>
                          <a:cs typeface="Times New Roman" panose="02020603050405020304" pitchFamily="18" charset="0"/>
                        </a:rPr>
                        <a:t> </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76200" cap="flat" cmpd="dbl" algn="ctr">
                      <a:solidFill>
                        <a:srgbClr val="7F7F7F"/>
                      </a:solidFill>
                      <a:prstDash val="solid"/>
                      <a:round/>
                      <a:headEnd type="none" w="med" len="med"/>
                      <a:tailEnd type="none" w="med" len="med"/>
                    </a:lnL>
                    <a:lnR>
                      <a:noFill/>
                    </a:lnR>
                    <a:lnT>
                      <a:noFill/>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b="1">
                          <a:effectLst/>
                          <a:latin typeface="Calibri" panose="020F0502020204030204" pitchFamily="34" charset="0"/>
                          <a:ea typeface="Calibri" panose="020F0502020204030204" pitchFamily="34" charset="0"/>
                          <a:cs typeface="Times New Roman" panose="02020603050405020304" pitchFamily="18" charset="0"/>
                        </a:rPr>
                        <a:t>All respondents</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AU" sz="1400" b="1">
                          <a:effectLst/>
                          <a:latin typeface="Calibri" panose="020F0502020204030204" pitchFamily="34" charset="0"/>
                          <a:ea typeface="Calibri" panose="020F0502020204030204" pitchFamily="34" charset="0"/>
                          <a:cs typeface="Times New Roman" panose="02020603050405020304" pitchFamily="18" charset="0"/>
                        </a:rPr>
                        <a:t> (n = 14,086)</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b="1">
                          <a:effectLst/>
                          <a:latin typeface="Calibri" panose="020F0502020204030204" pitchFamily="34" charset="0"/>
                          <a:ea typeface="Calibri" panose="020F0502020204030204" pitchFamily="34" charset="0"/>
                          <a:cs typeface="Times New Roman" panose="02020603050405020304" pitchFamily="18" charset="0"/>
                        </a:rPr>
                        <a:t>Cheating group</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AU" sz="1400" b="1">
                          <a:effectLst/>
                          <a:latin typeface="Calibri" panose="020F0502020204030204" pitchFamily="34" charset="0"/>
                          <a:ea typeface="Calibri" panose="020F0502020204030204" pitchFamily="34" charset="0"/>
                          <a:cs typeface="Times New Roman" panose="02020603050405020304" pitchFamily="18" charset="0"/>
                        </a:rPr>
                        <a:t>(n = 814)</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30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07000"/>
                        </a:lnSpc>
                        <a:spcAft>
                          <a:spcPts val="0"/>
                        </a:spcAft>
                      </a:pPr>
                      <a:r>
                        <a:rPr lang="en-AU" sz="1400" b="1">
                          <a:effectLst/>
                          <a:latin typeface="Calibri" panose="020F0502020204030204" pitchFamily="34" charset="0"/>
                          <a:ea typeface="Calibri" panose="020F0502020204030204" pitchFamily="34" charset="0"/>
                          <a:cs typeface="Times New Roman" panose="02020603050405020304" pitchFamily="18" charset="0"/>
                        </a:rPr>
                        <a:t>Gender</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7F7F7F"/>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 </a:t>
                      </a:r>
                    </a:p>
                  </a:txBody>
                  <a:tcPr marL="51435" marR="51435" marT="0" marB="0">
                    <a:lnL>
                      <a:noFill/>
                    </a:lnL>
                    <a:lnR>
                      <a:noFill/>
                    </a:lnR>
                    <a:lnT w="12700" cap="flat" cmpd="sng" algn="ctr">
                      <a:solidFill>
                        <a:srgbClr val="7F7F7F"/>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 </a:t>
                      </a:r>
                    </a:p>
                  </a:txBody>
                  <a:tcPr marL="51435" marR="51435" marT="0" marB="0">
                    <a:lnL>
                      <a:noFill/>
                    </a:lnL>
                    <a:lnR w="76200" cap="flat" cmpd="dbl"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07000"/>
                        </a:lnSpc>
                        <a:spcAft>
                          <a:spcPts val="0"/>
                        </a:spcAft>
                      </a:pPr>
                      <a:r>
                        <a:rPr lang="en-AU" sz="1400" b="1">
                          <a:effectLst/>
                          <a:latin typeface="Calibri" panose="020F0502020204030204" pitchFamily="34" charset="0"/>
                          <a:ea typeface="Calibri" panose="020F0502020204030204" pitchFamily="34" charset="0"/>
                          <a:cs typeface="Times New Roman" panose="02020603050405020304" pitchFamily="18" charset="0"/>
                        </a:rPr>
                        <a:t>Type of institution</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76200" cap="flat" cmpd="dbl" algn="ctr">
                      <a:solidFill>
                        <a:srgbClr val="7F7F7F"/>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 </a:t>
                      </a:r>
                    </a:p>
                  </a:txBody>
                  <a:tcPr marL="51435" marR="51435" marT="0" marB="0">
                    <a:lnL>
                      <a:noFill/>
                    </a:lnL>
                    <a:lnR>
                      <a:noFill/>
                    </a:lnR>
                    <a:lnT w="12700" cap="flat" cmpd="sng" algn="ctr">
                      <a:solidFill>
                        <a:srgbClr val="7F7F7F"/>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 </a:t>
                      </a:r>
                    </a:p>
                  </a:txBody>
                  <a:tcPr marL="51435" marR="51435" marT="0" marB="0">
                    <a:lnL>
                      <a:noFill/>
                    </a:lnL>
                    <a:lnR>
                      <a:noFill/>
                    </a:lnR>
                    <a:lnT w="12700" cap="flat" cmpd="sng" algn="ctr">
                      <a:solidFill>
                        <a:srgbClr val="7F7F7F"/>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30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Female </a:t>
                      </a:r>
                    </a:p>
                  </a:txBody>
                  <a:tcPr marL="51435" marR="5143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57.4%</a:t>
                      </a:r>
                    </a:p>
                  </a:txBody>
                  <a:tcPr marL="51435" marR="5143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44.0%</a:t>
                      </a:r>
                    </a:p>
                  </a:txBody>
                  <a:tcPr marL="51435" marR="51435" marT="0" marB="0">
                    <a:lnL>
                      <a:noFill/>
                    </a:lnL>
                    <a:lnR w="76200" cap="flat" cmpd="dbl" algn="ctr">
                      <a:solidFill>
                        <a:srgbClr val="7F7F7F"/>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Group of 8 (Go8) </a:t>
                      </a:r>
                    </a:p>
                  </a:txBody>
                  <a:tcPr marL="51435" marR="51435" marT="0" marB="0">
                    <a:lnL w="76200" cap="flat" cmpd="dbl" algn="ctr">
                      <a:solidFill>
                        <a:srgbClr val="7F7F7F"/>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50.0%</a:t>
                      </a:r>
                    </a:p>
                  </a:txBody>
                  <a:tcPr marL="51435" marR="5143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55.2%</a:t>
                      </a:r>
                    </a:p>
                  </a:txBody>
                  <a:tcPr marL="51435" marR="5143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930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07000"/>
                        </a:lnSpc>
                        <a:spcAft>
                          <a:spcPts val="0"/>
                        </a:spcAft>
                      </a:pPr>
                      <a:r>
                        <a:rPr lang="en-AU" sz="14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Male</a:t>
                      </a:r>
                    </a:p>
                  </a:txBody>
                  <a:tcPr marL="51435" marR="51435" marT="0" marB="0">
                    <a:lnL>
                      <a:noFill/>
                    </a:lnL>
                    <a:lnR>
                      <a:noFill/>
                    </a:lnR>
                    <a:lnT>
                      <a:noFill/>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41.1%</a:t>
                      </a:r>
                    </a:p>
                  </a:txBody>
                  <a:tcPr marL="51435" marR="51435" marT="0" marB="0">
                    <a:lnL>
                      <a:noFill/>
                    </a:lnL>
                    <a:lnR>
                      <a:noFill/>
                    </a:lnR>
                    <a:lnT>
                      <a:noFill/>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54.2%</a:t>
                      </a:r>
                    </a:p>
                  </a:txBody>
                  <a:tcPr marL="51435" marR="51435" marT="0" marB="0">
                    <a:lnL>
                      <a:noFill/>
                    </a:lnL>
                    <a:lnR w="76200" cap="flat" cmpd="dbl" algn="ctr">
                      <a:solidFill>
                        <a:srgbClr val="7F7F7F"/>
                      </a:solidFill>
                      <a:prstDash val="solid"/>
                      <a:round/>
                      <a:headEnd type="none" w="med" len="med"/>
                      <a:tailEnd type="none" w="med" len="med"/>
                    </a:lnR>
                    <a:lnT>
                      <a:noFill/>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Non-Go8 </a:t>
                      </a:r>
                    </a:p>
                  </a:txBody>
                  <a:tcPr marL="51435" marR="51435" marT="0" marB="0">
                    <a:lnL w="76200" cap="flat" cmpd="dbl" algn="ctr">
                      <a:solidFill>
                        <a:srgbClr val="7F7F7F"/>
                      </a:solidFill>
                      <a:prstDash val="solid"/>
                      <a:round/>
                      <a:headEnd type="none" w="med" len="med"/>
                      <a:tailEnd type="none" w="med" len="med"/>
                    </a:lnL>
                    <a:lnR>
                      <a:noFill/>
                    </a:lnR>
                    <a:lnT>
                      <a:noFill/>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50.0%</a:t>
                      </a:r>
                    </a:p>
                  </a:txBody>
                  <a:tcPr marL="51435" marR="51435" marT="0" marB="0">
                    <a:lnL>
                      <a:noFill/>
                    </a:lnL>
                    <a:lnR>
                      <a:noFill/>
                    </a:lnR>
                    <a:lnT>
                      <a:noFill/>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44.8%</a:t>
                      </a:r>
                    </a:p>
                  </a:txBody>
                  <a:tcPr marL="51435" marR="51435" marT="0" marB="0">
                    <a:lnL>
                      <a:noFill/>
                    </a:lnL>
                    <a:lnR>
                      <a:noFill/>
                    </a:lnR>
                    <a:lnT>
                      <a:noFill/>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30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07000"/>
                        </a:lnSpc>
                        <a:spcAft>
                          <a:spcPts val="0"/>
                        </a:spcAft>
                      </a:pPr>
                      <a:r>
                        <a:rPr lang="en-AU" sz="1400" b="1">
                          <a:effectLst/>
                          <a:latin typeface="Calibri" panose="020F0502020204030204" pitchFamily="34" charset="0"/>
                          <a:ea typeface="Calibri" panose="020F0502020204030204" pitchFamily="34" charset="0"/>
                          <a:cs typeface="Times New Roman" panose="02020603050405020304" pitchFamily="18" charset="0"/>
                        </a:rPr>
                        <a:t>Discipline</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7F7F7F"/>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 </a:t>
                      </a:r>
                    </a:p>
                  </a:txBody>
                  <a:tcPr marL="51435" marR="51435" marT="0" marB="0">
                    <a:lnL>
                      <a:noFill/>
                    </a:lnL>
                    <a:lnR>
                      <a:noFill/>
                    </a:lnR>
                    <a:lnT w="12700" cap="flat" cmpd="sng" algn="ctr">
                      <a:solidFill>
                        <a:srgbClr val="7F7F7F"/>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 </a:t>
                      </a:r>
                    </a:p>
                  </a:txBody>
                  <a:tcPr marL="51435" marR="51435" marT="0" marB="0">
                    <a:lnL>
                      <a:noFill/>
                    </a:lnL>
                    <a:lnR w="76200" cap="flat" cmpd="dbl"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07000"/>
                        </a:lnSpc>
                        <a:spcAft>
                          <a:spcPts val="0"/>
                        </a:spcAft>
                      </a:pPr>
                      <a:r>
                        <a:rPr lang="en-AU" sz="1400" b="1">
                          <a:effectLst/>
                          <a:latin typeface="Calibri" panose="020F0502020204030204" pitchFamily="34" charset="0"/>
                          <a:ea typeface="Calibri" panose="020F0502020204030204" pitchFamily="34" charset="0"/>
                          <a:cs typeface="Times New Roman" panose="02020603050405020304" pitchFamily="18" charset="0"/>
                        </a:rPr>
                        <a:t>Mode of study</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76200" cap="flat" cmpd="dbl" algn="ctr">
                      <a:solidFill>
                        <a:srgbClr val="7F7F7F"/>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 </a:t>
                      </a:r>
                    </a:p>
                  </a:txBody>
                  <a:tcPr marL="51435" marR="51435" marT="0" marB="0">
                    <a:lnL>
                      <a:noFill/>
                    </a:lnL>
                    <a:lnR>
                      <a:noFill/>
                    </a:lnR>
                    <a:lnT w="12700" cap="flat" cmpd="sng" algn="ctr">
                      <a:solidFill>
                        <a:srgbClr val="7F7F7F"/>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 </a:t>
                      </a:r>
                    </a:p>
                  </a:txBody>
                  <a:tcPr marL="51435" marR="51435" marT="0" marB="0">
                    <a:lnL>
                      <a:noFill/>
                    </a:lnL>
                    <a:lnR>
                      <a:noFill/>
                    </a:lnR>
                    <a:lnT w="12700" cap="flat" cmpd="sng" algn="ctr">
                      <a:solidFill>
                        <a:srgbClr val="7F7F7F"/>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930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Health Sciences</a:t>
                      </a:r>
                    </a:p>
                  </a:txBody>
                  <a:tcPr marL="51435" marR="5143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20.7%</a:t>
                      </a:r>
                    </a:p>
                  </a:txBody>
                  <a:tcPr marL="51435" marR="5143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15.6%</a:t>
                      </a:r>
                    </a:p>
                  </a:txBody>
                  <a:tcPr marL="51435" marR="51435" marT="0" marB="0">
                    <a:lnL>
                      <a:noFill/>
                    </a:lnL>
                    <a:lnR w="76200" cap="flat" cmpd="dbl" algn="ctr">
                      <a:solidFill>
                        <a:srgbClr val="7F7F7F"/>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07000"/>
                        </a:lnSpc>
                        <a:spcAft>
                          <a:spcPts val="0"/>
                        </a:spcAft>
                      </a:pPr>
                      <a:r>
                        <a:rPr lang="en-AU" sz="14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Internal</a:t>
                      </a:r>
                    </a:p>
                  </a:txBody>
                  <a:tcPr marL="51435" marR="51435" marT="0" marB="0">
                    <a:lnL w="76200" cap="flat" cmpd="dbl" algn="ctr">
                      <a:solidFill>
                        <a:srgbClr val="7F7F7F"/>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64.9%</a:t>
                      </a:r>
                    </a:p>
                  </a:txBody>
                  <a:tcPr marL="51435" marR="5143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68.6%</a:t>
                      </a:r>
                    </a:p>
                  </a:txBody>
                  <a:tcPr marL="51435" marR="5143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930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Business and Commerce</a:t>
                      </a:r>
                    </a:p>
                  </a:txBody>
                  <a:tcPr marL="51435" marR="5143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17.0%</a:t>
                      </a:r>
                    </a:p>
                  </a:txBody>
                  <a:tcPr marL="51435" marR="5143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17.2%</a:t>
                      </a:r>
                    </a:p>
                  </a:txBody>
                  <a:tcPr marL="51435" marR="51435" marT="0" marB="0">
                    <a:lnL>
                      <a:noFill/>
                    </a:lnL>
                    <a:lnR w="76200" cap="flat" cmpd="dbl" algn="ctr">
                      <a:solidFill>
                        <a:srgbClr val="7F7F7F"/>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Blended</a:t>
                      </a:r>
                    </a:p>
                  </a:txBody>
                  <a:tcPr marL="51435" marR="51435" marT="0" marB="0">
                    <a:lnL w="76200" cap="flat" cmpd="dbl" algn="ctr">
                      <a:solidFill>
                        <a:srgbClr val="7F7F7F"/>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25.8%</a:t>
                      </a:r>
                    </a:p>
                  </a:txBody>
                  <a:tcPr marL="51435" marR="5143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27.1%</a:t>
                      </a:r>
                    </a:p>
                  </a:txBody>
                  <a:tcPr marL="51435" marR="5143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930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07000"/>
                        </a:lnSpc>
                        <a:spcAft>
                          <a:spcPts val="0"/>
                        </a:spcAft>
                      </a:pPr>
                      <a:r>
                        <a:rPr lang="en-AU" sz="14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Engineering</a:t>
                      </a:r>
                    </a:p>
                  </a:txBody>
                  <a:tcPr marL="51435" marR="51435" marT="0" marB="0">
                    <a:lnL>
                      <a:noFill/>
                    </a:lnL>
                    <a:lnR>
                      <a:noFill/>
                    </a:lnR>
                    <a:lnT>
                      <a:noFill/>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13.1%</a:t>
                      </a:r>
                    </a:p>
                  </a:txBody>
                  <a:tcPr marL="51435" marR="51435" marT="0" marB="0">
                    <a:lnL>
                      <a:noFill/>
                    </a:lnL>
                    <a:lnR>
                      <a:noFill/>
                    </a:lnR>
                    <a:lnT>
                      <a:noFill/>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24.6%</a:t>
                      </a:r>
                    </a:p>
                  </a:txBody>
                  <a:tcPr marL="51435" marR="51435" marT="0" marB="0">
                    <a:lnL>
                      <a:noFill/>
                    </a:lnL>
                    <a:lnR w="76200" cap="flat" cmpd="dbl" algn="ctr">
                      <a:solidFill>
                        <a:srgbClr val="7F7F7F"/>
                      </a:solidFill>
                      <a:prstDash val="solid"/>
                      <a:round/>
                      <a:headEnd type="none" w="med" len="med"/>
                      <a:tailEnd type="none" w="med" len="med"/>
                    </a:lnR>
                    <a:lnT>
                      <a:noFill/>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External (online only)</a:t>
                      </a:r>
                    </a:p>
                  </a:txBody>
                  <a:tcPr marL="51435" marR="51435" marT="0" marB="0">
                    <a:lnL w="76200" cap="flat" cmpd="dbl" algn="ctr">
                      <a:solidFill>
                        <a:srgbClr val="7F7F7F"/>
                      </a:solidFill>
                      <a:prstDash val="solid"/>
                      <a:round/>
                      <a:headEnd type="none" w="med" len="med"/>
                      <a:tailEnd type="none" w="med" len="med"/>
                    </a:lnL>
                    <a:lnR>
                      <a:noFill/>
                    </a:lnR>
                    <a:lnT>
                      <a:noFill/>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9.3%</a:t>
                      </a:r>
                    </a:p>
                  </a:txBody>
                  <a:tcPr marL="51435" marR="51435" marT="0" marB="0">
                    <a:lnL>
                      <a:noFill/>
                    </a:lnL>
                    <a:lnR>
                      <a:noFill/>
                    </a:lnR>
                    <a:lnT>
                      <a:noFill/>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4.3%</a:t>
                      </a:r>
                    </a:p>
                  </a:txBody>
                  <a:tcPr marL="51435" marR="51435" marT="0" marB="0">
                    <a:lnL>
                      <a:noFill/>
                    </a:lnL>
                    <a:lnR>
                      <a:noFill/>
                    </a:lnR>
                    <a:lnT>
                      <a:noFill/>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930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07000"/>
                        </a:lnSpc>
                        <a:spcAft>
                          <a:spcPts val="0"/>
                        </a:spcAft>
                      </a:pPr>
                      <a:r>
                        <a:rPr lang="en-AU" sz="1400" b="1">
                          <a:effectLst/>
                          <a:latin typeface="Calibri" panose="020F0502020204030204" pitchFamily="34" charset="0"/>
                          <a:ea typeface="Calibri" panose="020F0502020204030204" pitchFamily="34" charset="0"/>
                          <a:cs typeface="Times New Roman" panose="02020603050405020304" pitchFamily="18" charset="0"/>
                        </a:rPr>
                        <a:t>Language spoken at home </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7F7F7F"/>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 </a:t>
                      </a:r>
                    </a:p>
                  </a:txBody>
                  <a:tcPr marL="51435" marR="51435" marT="0" marB="0">
                    <a:lnL>
                      <a:noFill/>
                    </a:lnL>
                    <a:lnR>
                      <a:noFill/>
                    </a:lnR>
                    <a:lnT w="12700" cap="flat" cmpd="sng" algn="ctr">
                      <a:solidFill>
                        <a:srgbClr val="7F7F7F"/>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 </a:t>
                      </a:r>
                    </a:p>
                  </a:txBody>
                  <a:tcPr marL="51435" marR="51435" marT="0" marB="0">
                    <a:lnL>
                      <a:noFill/>
                    </a:lnL>
                    <a:lnR w="76200" cap="flat" cmpd="dbl"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07000"/>
                        </a:lnSpc>
                        <a:spcAft>
                          <a:spcPts val="0"/>
                        </a:spcAft>
                      </a:pPr>
                      <a:r>
                        <a:rPr lang="en-AU" sz="1400" b="1">
                          <a:effectLst/>
                          <a:latin typeface="Calibri" panose="020F0502020204030204" pitchFamily="34" charset="0"/>
                          <a:ea typeface="Calibri" panose="020F0502020204030204" pitchFamily="34" charset="0"/>
                          <a:cs typeface="Times New Roman" panose="02020603050405020304" pitchFamily="18" charset="0"/>
                        </a:rPr>
                        <a:t>Domicile</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76200" cap="flat" cmpd="dbl" algn="ctr">
                      <a:solidFill>
                        <a:srgbClr val="7F7F7F"/>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 </a:t>
                      </a:r>
                    </a:p>
                  </a:txBody>
                  <a:tcPr marL="51435" marR="51435" marT="0" marB="0">
                    <a:lnL>
                      <a:noFill/>
                    </a:lnL>
                    <a:lnR>
                      <a:noFill/>
                    </a:lnR>
                    <a:lnT w="12700" cap="flat" cmpd="sng" algn="ctr">
                      <a:solidFill>
                        <a:srgbClr val="7F7F7F"/>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 </a:t>
                      </a:r>
                    </a:p>
                  </a:txBody>
                  <a:tcPr marL="51435" marR="51435" marT="0" marB="0">
                    <a:lnL>
                      <a:noFill/>
                    </a:lnL>
                    <a:lnR>
                      <a:noFill/>
                    </a:lnR>
                    <a:lnT w="12700" cap="flat" cmpd="sng" algn="ctr">
                      <a:solidFill>
                        <a:srgbClr val="7F7F7F"/>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930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English </a:t>
                      </a:r>
                    </a:p>
                  </a:txBody>
                  <a:tcPr marL="51435" marR="5143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78.8%</a:t>
                      </a:r>
                    </a:p>
                  </a:txBody>
                  <a:tcPr marL="51435" marR="5143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59.8%</a:t>
                      </a:r>
                    </a:p>
                  </a:txBody>
                  <a:tcPr marL="51435" marR="51435" marT="0" marB="0">
                    <a:lnL>
                      <a:noFill/>
                    </a:lnL>
                    <a:lnR w="76200" cap="flat" cmpd="dbl" algn="ctr">
                      <a:solidFill>
                        <a:srgbClr val="7F7F7F"/>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Domestic </a:t>
                      </a:r>
                    </a:p>
                  </a:txBody>
                  <a:tcPr marL="51435" marR="51435" marT="0" marB="0">
                    <a:lnL w="76200" cap="flat" cmpd="dbl" algn="ctr">
                      <a:solidFill>
                        <a:srgbClr val="7F7F7F"/>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84.7%</a:t>
                      </a:r>
                    </a:p>
                  </a:txBody>
                  <a:tcPr marL="51435" marR="5143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67.0%</a:t>
                      </a:r>
                    </a:p>
                  </a:txBody>
                  <a:tcPr marL="51435" marR="5143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930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07000"/>
                        </a:lnSpc>
                        <a:spcAft>
                          <a:spcPts val="0"/>
                        </a:spcAft>
                      </a:pPr>
                      <a:r>
                        <a:rPr lang="en-AU" sz="14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Language other than English </a:t>
                      </a:r>
                    </a:p>
                  </a:txBody>
                  <a:tcPr marL="51435" marR="5143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21.2%</a:t>
                      </a:r>
                    </a:p>
                  </a:txBody>
                  <a:tcPr marL="51435" marR="5143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40.2%</a:t>
                      </a:r>
                    </a:p>
                  </a:txBody>
                  <a:tcPr marL="51435" marR="51435" marT="0" marB="0">
                    <a:lnL>
                      <a:noFill/>
                    </a:lnL>
                    <a:lnR w="76200" cap="flat" cmpd="dbl" algn="ctr">
                      <a:solidFill>
                        <a:srgbClr val="7F7F7F"/>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07000"/>
                        </a:lnSpc>
                        <a:spcAft>
                          <a:spcPts val="0"/>
                        </a:spcAft>
                      </a:pPr>
                      <a:r>
                        <a:rPr lang="en-AU" sz="14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International</a:t>
                      </a:r>
                    </a:p>
                  </a:txBody>
                  <a:tcPr marL="51435" marR="51435" marT="0" marB="0">
                    <a:lnL w="76200" cap="flat" cmpd="dbl" algn="ctr">
                      <a:solidFill>
                        <a:srgbClr val="7F7F7F"/>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15.3%</a:t>
                      </a:r>
                    </a:p>
                  </a:txBody>
                  <a:tcPr marL="51435" marR="51435"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33.0%</a:t>
                      </a:r>
                    </a:p>
                  </a:txBody>
                  <a:tcPr marL="51435" marR="51435"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3" name="Oval 2"/>
          <p:cNvSpPr/>
          <p:nvPr/>
        </p:nvSpPr>
        <p:spPr>
          <a:xfrm>
            <a:off x="3784921" y="2974692"/>
            <a:ext cx="2257063" cy="70026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no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84921" y="4570545"/>
            <a:ext cx="2267909" cy="713294"/>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84921" y="5639754"/>
            <a:ext cx="2267909" cy="713294"/>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12243" y="5722956"/>
            <a:ext cx="2267909" cy="713294"/>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12243" y="3674957"/>
            <a:ext cx="2267909" cy="713294"/>
          </a:xfrm>
          <a:prstGeom prst="rect">
            <a:avLst/>
          </a:prstGeom>
        </p:spPr>
      </p:pic>
    </p:spTree>
    <p:extLst>
      <p:ext uri="{BB962C8B-B14F-4D97-AF65-F5344CB8AC3E}">
        <p14:creationId xmlns:p14="http://schemas.microsoft.com/office/powerpoint/2010/main" val="1089858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2C075-9270-4E1A-BEF1-11BA4E019EB2}"/>
              </a:ext>
            </a:extLst>
          </p:cNvPr>
          <p:cNvSpPr>
            <a:spLocks noGrp="1"/>
          </p:cNvSpPr>
          <p:nvPr>
            <p:ph type="title"/>
          </p:nvPr>
        </p:nvSpPr>
        <p:spPr>
          <a:xfrm>
            <a:off x="1871305" y="606638"/>
            <a:ext cx="8928100" cy="460374"/>
          </a:xfrm>
        </p:spPr>
        <p:txBody>
          <a:bodyPr/>
          <a:lstStyle/>
          <a:p>
            <a:r>
              <a:rPr lang="en-US">
                <a:cs typeface="Arial"/>
              </a:rPr>
              <a:t>Contract cheating online services</a:t>
            </a:r>
            <a:endParaRPr lang="en-US"/>
          </a:p>
        </p:txBody>
      </p:sp>
      <p:pic>
        <p:nvPicPr>
          <p:cNvPr id="4" name="Picture 4" descr="A screenshot of a cell phone&#10;&#10;Description generated with very high confidence">
            <a:extLst>
              <a:ext uri="{FF2B5EF4-FFF2-40B4-BE49-F238E27FC236}">
                <a16:creationId xmlns:a16="http://schemas.microsoft.com/office/drawing/2014/main" id="{DE343B95-A99C-4059-8D34-B9FBB4B16E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548" y="2244939"/>
            <a:ext cx="4268903" cy="2288217"/>
          </a:xfrm>
          <a:prstGeom prst="rect">
            <a:avLst/>
          </a:prstGeom>
        </p:spPr>
      </p:pic>
      <p:sp>
        <p:nvSpPr>
          <p:cNvPr id="6" name="TextBox 5">
            <a:extLst>
              <a:ext uri="{FF2B5EF4-FFF2-40B4-BE49-F238E27FC236}">
                <a16:creationId xmlns:a16="http://schemas.microsoft.com/office/drawing/2014/main" id="{98C5F988-AC4D-4EBE-9630-C6C0CA49BB28}"/>
              </a:ext>
            </a:extLst>
          </p:cNvPr>
          <p:cNvSpPr txBox="1"/>
          <p:nvPr/>
        </p:nvSpPr>
        <p:spPr>
          <a:xfrm>
            <a:off x="1126590" y="1393709"/>
            <a:ext cx="311554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accent1"/>
                </a:solidFill>
                <a:cs typeface="Arial"/>
              </a:rPr>
              <a:t>What can students buy?</a:t>
            </a:r>
          </a:p>
        </p:txBody>
      </p:sp>
      <p:sp>
        <p:nvSpPr>
          <p:cNvPr id="7" name="TextBox 6">
            <a:extLst>
              <a:ext uri="{FF2B5EF4-FFF2-40B4-BE49-F238E27FC236}">
                <a16:creationId xmlns:a16="http://schemas.microsoft.com/office/drawing/2014/main" id="{640C3166-202D-4CE0-BB08-221F94BDAAF0}"/>
              </a:ext>
            </a:extLst>
          </p:cNvPr>
          <p:cNvSpPr txBox="1"/>
          <p:nvPr/>
        </p:nvSpPr>
        <p:spPr>
          <a:xfrm>
            <a:off x="7199164" y="1410310"/>
            <a:ext cx="299431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accent1"/>
                </a:solidFill>
                <a:cs typeface="Arial"/>
              </a:rPr>
              <a:t>How much does it cost?</a:t>
            </a:r>
          </a:p>
        </p:txBody>
      </p:sp>
      <p:pic>
        <p:nvPicPr>
          <p:cNvPr id="8" name="Picture 8" descr="A close up of a map&#10;&#10;Description generated with high confidence">
            <a:extLst>
              <a:ext uri="{FF2B5EF4-FFF2-40B4-BE49-F238E27FC236}">
                <a16:creationId xmlns:a16="http://schemas.microsoft.com/office/drawing/2014/main" id="{FADC0F0E-F861-4634-A9CF-A72A36E794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11585" y="1793819"/>
            <a:ext cx="7310815" cy="4613108"/>
          </a:xfrm>
          <a:prstGeom prst="rect">
            <a:avLst/>
          </a:prstGeom>
        </p:spPr>
      </p:pic>
      <p:sp>
        <p:nvSpPr>
          <p:cNvPr id="3" name="TextBox 2">
            <a:extLst>
              <a:ext uri="{FF2B5EF4-FFF2-40B4-BE49-F238E27FC236}">
                <a16:creationId xmlns:a16="http://schemas.microsoft.com/office/drawing/2014/main" id="{614A08C6-5517-421C-BD03-0FAFD8EF464D}"/>
              </a:ext>
            </a:extLst>
          </p:cNvPr>
          <p:cNvSpPr txBox="1"/>
          <p:nvPr/>
        </p:nvSpPr>
        <p:spPr>
          <a:xfrm>
            <a:off x="1262787" y="4533156"/>
            <a:ext cx="23708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Rowland et al. (2018)</a:t>
            </a:r>
            <a:endParaRPr lang="en-US"/>
          </a:p>
        </p:txBody>
      </p:sp>
    </p:spTree>
    <p:extLst>
      <p:ext uri="{BB962C8B-B14F-4D97-AF65-F5344CB8AC3E}">
        <p14:creationId xmlns:p14="http://schemas.microsoft.com/office/powerpoint/2010/main" val="2076828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E964-A867-4A37-8F41-908A2ACEACA5}"/>
              </a:ext>
            </a:extLst>
          </p:cNvPr>
          <p:cNvSpPr>
            <a:spLocks noGrp="1"/>
          </p:cNvSpPr>
          <p:nvPr>
            <p:ph type="title"/>
          </p:nvPr>
        </p:nvSpPr>
        <p:spPr>
          <a:xfrm>
            <a:off x="392639" y="375818"/>
            <a:ext cx="11185647" cy="399761"/>
          </a:xfrm>
        </p:spPr>
        <p:txBody>
          <a:bodyPr/>
          <a:lstStyle/>
          <a:p>
            <a:r>
              <a:rPr lang="en-US" dirty="0">
                <a:cs typeface="Arial"/>
              </a:rPr>
              <a:t>Vulnerability of students to persuasive messages of online</a:t>
            </a:r>
            <a:br>
              <a:rPr lang="en-US" dirty="0">
                <a:cs typeface="Arial"/>
              </a:rPr>
            </a:br>
            <a:r>
              <a:rPr lang="en-US" dirty="0">
                <a:cs typeface="Arial"/>
              </a:rPr>
              <a:t>contract cheating services</a:t>
            </a:r>
            <a:endParaRPr lang="en-US" dirty="0"/>
          </a:p>
        </p:txBody>
      </p:sp>
      <p:pic>
        <p:nvPicPr>
          <p:cNvPr id="4" name="Picture 4">
            <a:extLst>
              <a:ext uri="{FF2B5EF4-FFF2-40B4-BE49-F238E27FC236}">
                <a16:creationId xmlns:a16="http://schemas.microsoft.com/office/drawing/2014/main" id="{EED426BE-8BA2-4821-98AA-7023EACFB22E}"/>
              </a:ext>
            </a:extLst>
          </p:cNvPr>
          <p:cNvPicPr>
            <a:picLocks noGrp="1" noChangeAspect="1"/>
          </p:cNvPicPr>
          <p:nvPr>
            <p:ph sz="half" idx="2"/>
          </p:nvPr>
        </p:nvPicPr>
        <p:blipFill>
          <a:blip r:embed="rId3"/>
          <a:stretch>
            <a:fillRect/>
          </a:stretch>
        </p:blipFill>
        <p:spPr>
          <a:xfrm>
            <a:off x="6180022" y="1290146"/>
            <a:ext cx="5398264" cy="5418082"/>
          </a:xfrm>
          <a:prstGeom prst="rect">
            <a:avLst/>
          </a:prstGeom>
        </p:spPr>
      </p:pic>
      <p:sp>
        <p:nvSpPr>
          <p:cNvPr id="8" name="TextBox 7">
            <a:extLst>
              <a:ext uri="{FF2B5EF4-FFF2-40B4-BE49-F238E27FC236}">
                <a16:creationId xmlns:a16="http://schemas.microsoft.com/office/drawing/2014/main" id="{5812BE0C-FEAF-4484-A873-9010E295AFF7}"/>
              </a:ext>
            </a:extLst>
          </p:cNvPr>
          <p:cNvSpPr txBox="1"/>
          <p:nvPr/>
        </p:nvSpPr>
        <p:spPr>
          <a:xfrm>
            <a:off x="997315" y="1523707"/>
            <a:ext cx="4138439" cy="4616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accent1">
                    <a:lumMod val="75000"/>
                  </a:schemeClr>
                </a:solidFill>
                <a:cs typeface="Arial"/>
              </a:rPr>
              <a:t>The websites use multiple persuasive features e.g.</a:t>
            </a:r>
          </a:p>
          <a:p>
            <a:pPr marL="800100" lvl="1" indent="-342900">
              <a:spcAft>
                <a:spcPts val="200"/>
              </a:spcAft>
              <a:buFont typeface="Arial"/>
              <a:buChar char="•"/>
            </a:pPr>
            <a:r>
              <a:rPr lang="en-US" dirty="0">
                <a:cs typeface="Arial"/>
              </a:rPr>
              <a:t>Live chat</a:t>
            </a:r>
          </a:p>
          <a:p>
            <a:pPr marL="800100" lvl="1" indent="-342900">
              <a:spcAft>
                <a:spcPts val="200"/>
              </a:spcAft>
              <a:buFont typeface="Arial"/>
              <a:buChar char="•"/>
            </a:pPr>
            <a:r>
              <a:rPr lang="en-US" dirty="0">
                <a:cs typeface="Arial"/>
              </a:rPr>
              <a:t>Discounts first time use</a:t>
            </a:r>
          </a:p>
          <a:p>
            <a:pPr marL="800100" lvl="1" indent="-342900">
              <a:spcAft>
                <a:spcPts val="200"/>
              </a:spcAft>
              <a:buFont typeface="Arial"/>
              <a:buChar char="•"/>
            </a:pPr>
            <a:r>
              <a:rPr lang="en-US" dirty="0">
                <a:cs typeface="Arial"/>
              </a:rPr>
              <a:t>Link to privacy policy</a:t>
            </a:r>
          </a:p>
          <a:p>
            <a:pPr marL="800100" lvl="1" indent="-342900">
              <a:spcAft>
                <a:spcPts val="200"/>
              </a:spcAft>
              <a:buFont typeface="Arial"/>
              <a:buChar char="•"/>
            </a:pPr>
            <a:r>
              <a:rPr lang="en-US" dirty="0">
                <a:cs typeface="Arial"/>
              </a:rPr>
              <a:t>Link to 'About Us' page</a:t>
            </a:r>
          </a:p>
          <a:p>
            <a:pPr marL="800100" lvl="1" indent="-342900">
              <a:spcAft>
                <a:spcPts val="200"/>
              </a:spcAft>
              <a:buFont typeface="Arial"/>
              <a:buChar char="•"/>
            </a:pPr>
            <a:r>
              <a:rPr lang="en-US" dirty="0">
                <a:cs typeface="Arial"/>
              </a:rPr>
              <a:t>Ordering button</a:t>
            </a:r>
          </a:p>
          <a:p>
            <a:pPr marL="800100" lvl="1" indent="-342900">
              <a:spcAft>
                <a:spcPts val="200"/>
              </a:spcAft>
              <a:buFont typeface="Arial"/>
              <a:buChar char="•"/>
            </a:pPr>
            <a:r>
              <a:rPr lang="en-US" dirty="0">
                <a:cs typeface="Arial"/>
              </a:rPr>
              <a:t>Assurance of quality work</a:t>
            </a:r>
          </a:p>
          <a:p>
            <a:pPr marL="800100" lvl="1" indent="-342900">
              <a:spcAft>
                <a:spcPts val="200"/>
              </a:spcAft>
              <a:buFont typeface="Arial"/>
              <a:buChar char="•"/>
            </a:pPr>
            <a:r>
              <a:rPr lang="en-US" dirty="0">
                <a:cs typeface="Arial"/>
              </a:rPr>
              <a:t>Plagiarism free - Turnitin report</a:t>
            </a:r>
          </a:p>
          <a:p>
            <a:pPr marL="800100" lvl="1" indent="-342900">
              <a:spcAft>
                <a:spcPts val="200"/>
              </a:spcAft>
              <a:buFont typeface="Arial"/>
              <a:buChar char="•"/>
            </a:pPr>
            <a:r>
              <a:rPr lang="en-US" dirty="0">
                <a:cs typeface="Arial"/>
              </a:rPr>
              <a:t>24/7 help</a:t>
            </a:r>
          </a:p>
          <a:p>
            <a:pPr marL="800100" lvl="1" indent="-342900">
              <a:spcAft>
                <a:spcPts val="200"/>
              </a:spcAft>
              <a:buFont typeface="Arial"/>
              <a:buChar char="•"/>
            </a:pPr>
            <a:r>
              <a:rPr lang="en-US" dirty="0">
                <a:cs typeface="Arial"/>
              </a:rPr>
              <a:t>Money back guarantee</a:t>
            </a:r>
          </a:p>
          <a:p>
            <a:pPr marL="800100" lvl="1" indent="-342900">
              <a:spcAft>
                <a:spcPts val="200"/>
              </a:spcAft>
              <a:buFont typeface="Arial"/>
              <a:buChar char="•"/>
            </a:pPr>
            <a:r>
              <a:rPr lang="en-US" dirty="0">
                <a:cs typeface="Arial"/>
              </a:rPr>
              <a:t>Testimonials</a:t>
            </a:r>
          </a:p>
          <a:p>
            <a:pPr marL="800100" lvl="1" indent="-342900">
              <a:spcAft>
                <a:spcPts val="200"/>
              </a:spcAft>
              <a:buFont typeface="Arial"/>
              <a:buChar char="•"/>
            </a:pPr>
            <a:r>
              <a:rPr lang="en-US" dirty="0">
                <a:cs typeface="Arial"/>
              </a:rPr>
              <a:t>Affordability – price calculator</a:t>
            </a:r>
          </a:p>
          <a:p>
            <a:pPr marL="800100" lvl="1" indent="-342900">
              <a:spcAft>
                <a:spcPts val="200"/>
              </a:spcAft>
              <a:buFont typeface="Arial"/>
              <a:buChar char="•"/>
            </a:pPr>
            <a:r>
              <a:rPr lang="en-US" dirty="0">
                <a:cs typeface="Arial"/>
              </a:rPr>
              <a:t>Delivery mode</a:t>
            </a:r>
          </a:p>
          <a:p>
            <a:pPr marL="285750" indent="-285750">
              <a:buFont typeface="Arial"/>
              <a:buChar char="•"/>
            </a:pPr>
            <a:endParaRPr lang="en-US" dirty="0">
              <a:cs typeface="Arial"/>
            </a:endParaRPr>
          </a:p>
        </p:txBody>
      </p:sp>
      <p:sp>
        <p:nvSpPr>
          <p:cNvPr id="10" name="TextBox 9">
            <a:extLst>
              <a:ext uri="{FF2B5EF4-FFF2-40B4-BE49-F238E27FC236}">
                <a16:creationId xmlns:a16="http://schemas.microsoft.com/office/drawing/2014/main" id="{41124839-7915-4EAA-92B1-3384007ACBAC}"/>
              </a:ext>
            </a:extLst>
          </p:cNvPr>
          <p:cNvSpPr txBox="1"/>
          <p:nvPr/>
        </p:nvSpPr>
        <p:spPr>
          <a:xfrm>
            <a:off x="2269135" y="6338896"/>
            <a:ext cx="23708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Rowland et al. (2018)</a:t>
            </a:r>
            <a:endParaRPr lang="en-US"/>
          </a:p>
        </p:txBody>
      </p:sp>
    </p:spTree>
    <p:extLst>
      <p:ext uri="{BB962C8B-B14F-4D97-AF65-F5344CB8AC3E}">
        <p14:creationId xmlns:p14="http://schemas.microsoft.com/office/powerpoint/2010/main" val="4267899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7858" y="548764"/>
            <a:ext cx="8928100" cy="460374"/>
          </a:xfrm>
        </p:spPr>
        <p:txBody>
          <a:bodyPr/>
          <a:lstStyle/>
          <a:p>
            <a:pPr algn="l"/>
            <a:r>
              <a:rPr lang="en-AU"/>
              <a:t>Why students plagiarise and cheat</a:t>
            </a:r>
          </a:p>
        </p:txBody>
      </p:sp>
      <p:sp>
        <p:nvSpPr>
          <p:cNvPr id="4" name="Content Placeholder 3"/>
          <p:cNvSpPr>
            <a:spLocks noGrp="1"/>
          </p:cNvSpPr>
          <p:nvPr>
            <p:ph sz="half" idx="2"/>
          </p:nvPr>
        </p:nvSpPr>
        <p:spPr>
          <a:xfrm>
            <a:off x="1527858" y="1232519"/>
            <a:ext cx="10567685" cy="5098833"/>
          </a:xfrm>
        </p:spPr>
        <p:txBody>
          <a:bodyPr/>
          <a:lstStyle/>
          <a:p>
            <a:pPr>
              <a:lnSpc>
                <a:spcPct val="100000"/>
              </a:lnSpc>
            </a:pPr>
            <a:r>
              <a:rPr lang="en-AU" sz="2400"/>
              <a:t>Controllable factors strongly associated with plagiarism and cheating:</a:t>
            </a:r>
          </a:p>
          <a:p>
            <a:pPr marL="342900" indent="-342900">
              <a:lnSpc>
                <a:spcPct val="100000"/>
              </a:lnSpc>
              <a:buFont typeface="Arial" panose="020B0604020202020204" pitchFamily="34" charset="0"/>
              <a:buChar char="•"/>
            </a:pPr>
            <a:r>
              <a:rPr lang="en-AU"/>
              <a:t>Lack of understanding (Curtis &amp; </a:t>
            </a:r>
            <a:r>
              <a:rPr lang="en-AU" err="1"/>
              <a:t>Vardanega</a:t>
            </a:r>
            <a:r>
              <a:rPr lang="en-AU"/>
              <a:t> 2016)</a:t>
            </a:r>
          </a:p>
          <a:p>
            <a:pPr marL="342900" indent="-342900">
              <a:lnSpc>
                <a:spcPct val="100000"/>
              </a:lnSpc>
              <a:buFont typeface="Arial" panose="020B0604020202020204" pitchFamily="34" charset="0"/>
              <a:buChar char="•"/>
            </a:pPr>
            <a:r>
              <a:rPr lang="en-AU"/>
              <a:t>Perceived seriousness (Curtis &amp; </a:t>
            </a:r>
            <a:r>
              <a:rPr lang="en-AU" err="1"/>
              <a:t>Popal</a:t>
            </a:r>
            <a:r>
              <a:rPr lang="en-AU"/>
              <a:t> 2011)</a:t>
            </a:r>
          </a:p>
          <a:p>
            <a:pPr marL="342900" indent="-342900">
              <a:lnSpc>
                <a:spcPct val="100000"/>
              </a:lnSpc>
              <a:buFont typeface="Arial" panose="020B0604020202020204" pitchFamily="34" charset="0"/>
              <a:buChar char="•"/>
            </a:pPr>
            <a:r>
              <a:rPr lang="en-AU"/>
              <a:t>Perceived norms (Curtis et al. 2018; McCabe &amp; Trevino 1993)</a:t>
            </a:r>
          </a:p>
          <a:p>
            <a:pPr marL="342900" indent="-342900">
              <a:lnSpc>
                <a:spcPct val="100000"/>
              </a:lnSpc>
              <a:buFont typeface="Arial" panose="020B0604020202020204" pitchFamily="34" charset="0"/>
              <a:buChar char="•"/>
            </a:pPr>
            <a:r>
              <a:rPr lang="en-AU"/>
              <a:t>Lack of language proficiency (Bretag et al. 2018)</a:t>
            </a:r>
          </a:p>
          <a:p>
            <a:pPr marL="342900" indent="-342900">
              <a:lnSpc>
                <a:spcPct val="100000"/>
              </a:lnSpc>
              <a:buFont typeface="Arial" panose="020B0604020202020204" pitchFamily="34" charset="0"/>
              <a:buChar char="•"/>
            </a:pPr>
            <a:r>
              <a:rPr lang="en-AU"/>
              <a:t>Poor time management and procrastination (</a:t>
            </a:r>
            <a:r>
              <a:rPr lang="en-AU" err="1"/>
              <a:t>Siaputra</a:t>
            </a:r>
            <a:r>
              <a:rPr lang="en-AU"/>
              <a:t> 2013; Wallace &amp; Newton 2014)</a:t>
            </a:r>
          </a:p>
          <a:p>
            <a:pPr marL="342900" indent="-342900">
              <a:lnSpc>
                <a:spcPct val="100000"/>
              </a:lnSpc>
              <a:buFont typeface="Arial" panose="020B0604020202020204" pitchFamily="34" charset="0"/>
              <a:buChar char="•"/>
            </a:pPr>
            <a:r>
              <a:rPr lang="en-AU"/>
              <a:t>Opportunities (Baird &amp; Clare 2017; Bretag et al. 2018)</a:t>
            </a:r>
          </a:p>
          <a:p>
            <a:pPr marL="342900" indent="-342900">
              <a:lnSpc>
                <a:spcPct val="100000"/>
              </a:lnSpc>
              <a:buFont typeface="Arial" panose="020B0604020202020204" pitchFamily="34" charset="0"/>
              <a:buChar char="•"/>
            </a:pPr>
            <a:r>
              <a:rPr lang="en-AU"/>
              <a:t>Lack of institutional support for academic integrity (Husain et al. 2017)</a:t>
            </a:r>
          </a:p>
          <a:p>
            <a:pPr marL="342900" indent="-342900">
              <a:lnSpc>
                <a:spcPct val="100000"/>
              </a:lnSpc>
              <a:buFont typeface="Arial" panose="020B0604020202020204" pitchFamily="34" charset="0"/>
              <a:buChar char="•"/>
            </a:pPr>
            <a:r>
              <a:rPr lang="en-AU"/>
              <a:t>Student perception of staff apathy, knowledge and dedication (Husain et al. 2017)</a:t>
            </a:r>
          </a:p>
          <a:p>
            <a:pPr marL="342900" indent="-342900">
              <a:lnSpc>
                <a:spcPct val="100000"/>
              </a:lnSpc>
              <a:buFont typeface="Arial" panose="020B0604020202020204" pitchFamily="34" charset="0"/>
              <a:buChar char="•"/>
            </a:pPr>
            <a:r>
              <a:rPr lang="en-AU"/>
              <a:t>No fear of detection and consequences (</a:t>
            </a:r>
            <a:r>
              <a:rPr lang="en-AU" err="1"/>
              <a:t>Deikhoff</a:t>
            </a:r>
            <a:r>
              <a:rPr lang="en-AU"/>
              <a:t> et al. 1999)</a:t>
            </a:r>
          </a:p>
          <a:p>
            <a:pPr marL="342900" indent="-342900">
              <a:lnSpc>
                <a:spcPct val="100000"/>
              </a:lnSpc>
              <a:buFont typeface="Arial" panose="020B0604020202020204" pitchFamily="34" charset="0"/>
              <a:buChar char="•"/>
            </a:pPr>
            <a:r>
              <a:rPr lang="en-AU"/>
              <a:t>Student dissatisfaction with L&amp;T environment (Bretag et al 2018; Park 2003)</a:t>
            </a:r>
          </a:p>
          <a:p>
            <a:pPr marL="342900" indent="-342900">
              <a:lnSpc>
                <a:spcPct val="100000"/>
              </a:lnSpc>
              <a:buFont typeface="Arial" panose="020B0604020202020204" pitchFamily="34" charset="0"/>
              <a:buChar char="•"/>
            </a:pPr>
            <a:r>
              <a:rPr lang="en-AU"/>
              <a:t>Pressures and life complexity (Brimble 2016) </a:t>
            </a:r>
          </a:p>
          <a:p>
            <a:pPr marL="342900" indent="-342900">
              <a:buFont typeface="Arial" panose="020B0604020202020204" pitchFamily="34" charset="0"/>
              <a:buChar char="•"/>
            </a:pPr>
            <a:endParaRPr lang="en-AU"/>
          </a:p>
        </p:txBody>
      </p:sp>
    </p:spTree>
    <p:extLst>
      <p:ext uri="{BB962C8B-B14F-4D97-AF65-F5344CB8AC3E}">
        <p14:creationId xmlns:p14="http://schemas.microsoft.com/office/powerpoint/2010/main" val="1855816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Pre-workshop survey</a:t>
            </a:r>
          </a:p>
        </p:txBody>
      </p:sp>
      <p:sp>
        <p:nvSpPr>
          <p:cNvPr id="3" name="Content Placeholder 2"/>
          <p:cNvSpPr>
            <a:spLocks noGrp="1"/>
          </p:cNvSpPr>
          <p:nvPr>
            <p:ph sz="half" idx="2"/>
          </p:nvPr>
        </p:nvSpPr>
        <p:spPr>
          <a:xfrm>
            <a:off x="2269623" y="1356633"/>
            <a:ext cx="8928100" cy="3955425"/>
          </a:xfrm>
        </p:spPr>
        <p:txBody>
          <a:bodyPr/>
          <a:lstStyle/>
          <a:p>
            <a:pPr marL="457200">
              <a:lnSpc>
                <a:spcPct val="100000"/>
              </a:lnSpc>
              <a:spcBef>
                <a:spcPts val="0"/>
              </a:spcBef>
              <a:spcAft>
                <a:spcPts val="600"/>
              </a:spcAft>
              <a:buAutoNum type="arabicPeriod"/>
            </a:pPr>
            <a:r>
              <a:rPr lang="en-AU" sz="2400" dirty="0"/>
              <a:t>Please read the Participant Information Sheet</a:t>
            </a:r>
          </a:p>
          <a:p>
            <a:pPr marL="457200">
              <a:lnSpc>
                <a:spcPct val="100000"/>
              </a:lnSpc>
              <a:spcBef>
                <a:spcPts val="0"/>
              </a:spcBef>
              <a:spcAft>
                <a:spcPts val="600"/>
              </a:spcAft>
              <a:buAutoNum type="arabicPeriod"/>
            </a:pPr>
            <a:r>
              <a:rPr lang="en-AU" sz="2400" dirty="0"/>
              <a:t>Please sign the Consent Form </a:t>
            </a:r>
          </a:p>
          <a:p>
            <a:pPr marL="457200">
              <a:lnSpc>
                <a:spcPct val="100000"/>
              </a:lnSpc>
              <a:spcBef>
                <a:spcPts val="0"/>
              </a:spcBef>
              <a:spcAft>
                <a:spcPts val="600"/>
              </a:spcAft>
              <a:buAutoNum type="arabicPeriod"/>
            </a:pPr>
            <a:r>
              <a:rPr lang="en-AU" sz="2400" dirty="0"/>
              <a:t>Please complete the pre-workshop survey – </a:t>
            </a:r>
            <a:r>
              <a:rPr lang="en-AU" sz="2400" dirty="0">
                <a:solidFill>
                  <a:schemeClr val="accent1">
                    <a:lumMod val="75000"/>
                  </a:schemeClr>
                </a:solidFill>
              </a:rPr>
              <a:t>keep this for later, </a:t>
            </a:r>
            <a:r>
              <a:rPr lang="en-AU" sz="2400" dirty="0"/>
              <a:t>as you will need to complete the post-workshop survey</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73997" y="3283028"/>
            <a:ext cx="4457865" cy="2974554"/>
          </a:xfrm>
          <a:prstGeom prst="rect">
            <a:avLst/>
          </a:prstGeom>
        </p:spPr>
      </p:pic>
    </p:spTree>
    <p:extLst>
      <p:ext uri="{BB962C8B-B14F-4D97-AF65-F5344CB8AC3E}">
        <p14:creationId xmlns:p14="http://schemas.microsoft.com/office/powerpoint/2010/main" val="134845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6203" y="606638"/>
            <a:ext cx="9461520" cy="460374"/>
          </a:xfrm>
        </p:spPr>
        <p:txBody>
          <a:bodyPr/>
          <a:lstStyle/>
          <a:p>
            <a:pPr algn="l"/>
            <a:r>
              <a:rPr lang="en-AU"/>
              <a:t>Why students plagiarise and cheat…</a:t>
            </a:r>
          </a:p>
        </p:txBody>
      </p:sp>
      <p:sp>
        <p:nvSpPr>
          <p:cNvPr id="4" name="Content Placeholder 3"/>
          <p:cNvSpPr>
            <a:spLocks noGrp="1"/>
          </p:cNvSpPr>
          <p:nvPr>
            <p:ph sz="half" idx="2"/>
          </p:nvPr>
        </p:nvSpPr>
        <p:spPr>
          <a:xfrm>
            <a:off x="1736203" y="1521886"/>
            <a:ext cx="9461520" cy="4740018"/>
          </a:xfrm>
        </p:spPr>
        <p:txBody>
          <a:bodyPr/>
          <a:lstStyle/>
          <a:p>
            <a:pPr>
              <a:lnSpc>
                <a:spcPct val="100000"/>
              </a:lnSpc>
              <a:spcBef>
                <a:spcPts val="0"/>
              </a:spcBef>
              <a:spcAft>
                <a:spcPts val="600"/>
              </a:spcAft>
            </a:pPr>
            <a:r>
              <a:rPr lang="en-AU" sz="2400"/>
              <a:t>Psychological states and traits associated with plagiarism and cheating:</a:t>
            </a:r>
          </a:p>
          <a:p>
            <a:pPr marL="342900" indent="-342900">
              <a:lnSpc>
                <a:spcPct val="100000"/>
              </a:lnSpc>
              <a:spcBef>
                <a:spcPts val="0"/>
              </a:spcBef>
              <a:spcAft>
                <a:spcPts val="600"/>
              </a:spcAft>
              <a:buFont typeface="Arial" panose="020B0604020202020204" pitchFamily="34" charset="0"/>
              <a:buChar char="•"/>
            </a:pPr>
            <a:r>
              <a:rPr lang="en-AU" sz="2400"/>
              <a:t>low conscientiousness (</a:t>
            </a:r>
            <a:r>
              <a:rPr lang="en-AU" sz="2400" err="1"/>
              <a:t>Siaputra</a:t>
            </a:r>
            <a:r>
              <a:rPr lang="en-AU" sz="2400"/>
              <a:t> 2013)</a:t>
            </a:r>
          </a:p>
          <a:p>
            <a:pPr marL="342900" indent="-342900">
              <a:lnSpc>
                <a:spcPct val="100000"/>
              </a:lnSpc>
              <a:spcBef>
                <a:spcPts val="0"/>
              </a:spcBef>
              <a:spcAft>
                <a:spcPts val="600"/>
              </a:spcAft>
              <a:buFont typeface="Arial" panose="020B0604020202020204" pitchFamily="34" charset="0"/>
              <a:buChar char="•"/>
            </a:pPr>
            <a:r>
              <a:rPr lang="en-AU" sz="2400"/>
              <a:t>anxiety (Tindall &amp; Curtis in press)</a:t>
            </a:r>
          </a:p>
          <a:p>
            <a:pPr marL="342900" indent="-342900">
              <a:lnSpc>
                <a:spcPct val="100000"/>
              </a:lnSpc>
              <a:spcBef>
                <a:spcPts val="0"/>
              </a:spcBef>
              <a:spcAft>
                <a:spcPts val="600"/>
              </a:spcAft>
              <a:buFont typeface="Arial" panose="020B0604020202020204" pitchFamily="34" charset="0"/>
              <a:buChar char="•"/>
            </a:pPr>
            <a:r>
              <a:rPr lang="en-AU" sz="2400"/>
              <a:t>low self-control (Curtis et al. 2018)</a:t>
            </a:r>
          </a:p>
          <a:p>
            <a:pPr marL="342900" indent="-342900">
              <a:lnSpc>
                <a:spcPct val="100000"/>
              </a:lnSpc>
              <a:spcBef>
                <a:spcPts val="0"/>
              </a:spcBef>
              <a:spcAft>
                <a:spcPts val="600"/>
              </a:spcAft>
              <a:buFont typeface="Arial" panose="020B0604020202020204" pitchFamily="34" charset="0"/>
              <a:buChar char="•"/>
            </a:pPr>
            <a:r>
              <a:rPr lang="en-AU" sz="2400"/>
              <a:t>competitive mindset (</a:t>
            </a:r>
            <a:r>
              <a:rPr lang="en-AU" sz="2400" err="1"/>
              <a:t>Barbaranelli</a:t>
            </a:r>
            <a:r>
              <a:rPr lang="en-AU" sz="2400"/>
              <a:t> et al. 2018)</a:t>
            </a:r>
          </a:p>
          <a:p>
            <a:pPr marL="342900" indent="-342900">
              <a:lnSpc>
                <a:spcPct val="100000"/>
              </a:lnSpc>
              <a:spcBef>
                <a:spcPts val="0"/>
              </a:spcBef>
              <a:spcAft>
                <a:spcPts val="600"/>
              </a:spcAft>
              <a:buFont typeface="Arial" panose="020B0604020202020204" pitchFamily="34" charset="0"/>
              <a:buChar char="•"/>
            </a:pPr>
            <a:r>
              <a:rPr lang="en-AU" sz="2400"/>
              <a:t>impulsivity (Moss et al. 2018)</a:t>
            </a:r>
          </a:p>
          <a:p>
            <a:pPr marL="342900" indent="-342900">
              <a:lnSpc>
                <a:spcPct val="100000"/>
              </a:lnSpc>
              <a:spcBef>
                <a:spcPts val="0"/>
              </a:spcBef>
              <a:spcAft>
                <a:spcPts val="600"/>
              </a:spcAft>
              <a:buFont typeface="Arial" panose="020B0604020202020204" pitchFamily="34" charset="0"/>
              <a:buChar char="•"/>
            </a:pPr>
            <a:r>
              <a:rPr lang="en-AU" sz="2400"/>
              <a:t>low confidence (Moss et al. 2018)</a:t>
            </a:r>
          </a:p>
          <a:p>
            <a:pPr marL="342900" indent="-342900">
              <a:lnSpc>
                <a:spcPct val="100000"/>
              </a:lnSpc>
              <a:spcBef>
                <a:spcPts val="0"/>
              </a:spcBef>
              <a:spcAft>
                <a:spcPts val="600"/>
              </a:spcAft>
              <a:buFont typeface="Arial" panose="020B0604020202020204" pitchFamily="34" charset="0"/>
              <a:buChar char="•"/>
            </a:pPr>
            <a:r>
              <a:rPr lang="en-AU" sz="2400"/>
              <a:t>poor resilience (Moss et al. 2018)</a:t>
            </a:r>
          </a:p>
          <a:p>
            <a:pPr marL="612775" lvl="1" indent="-342900"/>
            <a:endParaRPr lang="en-AU"/>
          </a:p>
          <a:p>
            <a:pPr marL="342900" indent="-342900">
              <a:buFont typeface="Arial" panose="020B0604020202020204" pitchFamily="34" charset="0"/>
              <a:buChar char="•"/>
            </a:pPr>
            <a:endParaRPr lang="en-AU"/>
          </a:p>
          <a:p>
            <a:endParaRPr lang="en-AU"/>
          </a:p>
          <a:p>
            <a:endParaRPr lang="en-AU"/>
          </a:p>
        </p:txBody>
      </p:sp>
    </p:spTree>
    <p:extLst>
      <p:ext uri="{BB962C8B-B14F-4D97-AF65-F5344CB8AC3E}">
        <p14:creationId xmlns:p14="http://schemas.microsoft.com/office/powerpoint/2010/main" val="2814877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5451" y="606638"/>
            <a:ext cx="8928100" cy="460374"/>
          </a:xfrm>
        </p:spPr>
        <p:txBody>
          <a:bodyPr/>
          <a:lstStyle/>
          <a:p>
            <a:pPr algn="l"/>
            <a:r>
              <a:rPr lang="en-AU"/>
              <a:t>Why students choose</a:t>
            </a:r>
            <a:r>
              <a:rPr lang="en-AU" i="1"/>
              <a:t> not </a:t>
            </a:r>
            <a:r>
              <a:rPr lang="en-AU"/>
              <a:t>to cheat</a:t>
            </a:r>
          </a:p>
        </p:txBody>
      </p:sp>
      <p:sp>
        <p:nvSpPr>
          <p:cNvPr id="3" name="Content Placeholder 2"/>
          <p:cNvSpPr>
            <a:spLocks noGrp="1"/>
          </p:cNvSpPr>
          <p:nvPr>
            <p:ph sz="half" idx="2"/>
          </p:nvPr>
        </p:nvSpPr>
        <p:spPr>
          <a:xfrm>
            <a:off x="2165451" y="1498736"/>
            <a:ext cx="8928100" cy="4797891"/>
          </a:xfrm>
        </p:spPr>
        <p:txBody>
          <a:bodyPr/>
          <a:lstStyle/>
          <a:p>
            <a:pPr>
              <a:lnSpc>
                <a:spcPct val="100000"/>
              </a:lnSpc>
              <a:spcBef>
                <a:spcPts val="0"/>
              </a:spcBef>
              <a:spcAft>
                <a:spcPts val="600"/>
              </a:spcAft>
            </a:pPr>
            <a:r>
              <a:rPr lang="en-AU" sz="2400" dirty="0"/>
              <a:t>Reasons for not cheating</a:t>
            </a:r>
          </a:p>
          <a:p>
            <a:pPr marL="727075" lvl="1" indent="-457200">
              <a:lnSpc>
                <a:spcPct val="100000"/>
              </a:lnSpc>
              <a:spcBef>
                <a:spcPts val="0"/>
              </a:spcBef>
              <a:spcAft>
                <a:spcPts val="600"/>
              </a:spcAft>
              <a:buFont typeface="+mj-lt"/>
              <a:buAutoNum type="arabicPeriod"/>
            </a:pPr>
            <a:r>
              <a:rPr lang="en-AU" sz="2400" dirty="0"/>
              <a:t>Learning Goals</a:t>
            </a:r>
          </a:p>
          <a:p>
            <a:pPr marL="727075" lvl="1" indent="-457200">
              <a:lnSpc>
                <a:spcPct val="100000"/>
              </a:lnSpc>
              <a:spcBef>
                <a:spcPts val="0"/>
              </a:spcBef>
              <a:spcAft>
                <a:spcPts val="600"/>
              </a:spcAft>
              <a:buFont typeface="+mj-lt"/>
              <a:buAutoNum type="arabicPeriod"/>
            </a:pPr>
            <a:r>
              <a:rPr lang="en-AU" sz="2400" dirty="0"/>
              <a:t>Morality and Norms</a:t>
            </a:r>
          </a:p>
          <a:p>
            <a:pPr marL="727075" lvl="1" indent="-457200">
              <a:lnSpc>
                <a:spcPct val="100000"/>
              </a:lnSpc>
              <a:spcBef>
                <a:spcPts val="0"/>
              </a:spcBef>
              <a:spcAft>
                <a:spcPts val="600"/>
              </a:spcAft>
              <a:buFont typeface="+mj-lt"/>
              <a:buAutoNum type="arabicPeriod"/>
            </a:pPr>
            <a:r>
              <a:rPr lang="en-AU" sz="2400" dirty="0"/>
              <a:t>Institutional factors: e.g., respect for teachers, ability to get extensions</a:t>
            </a:r>
          </a:p>
          <a:p>
            <a:pPr marL="727075" lvl="1" indent="-457200">
              <a:lnSpc>
                <a:spcPct val="100000"/>
              </a:lnSpc>
              <a:spcBef>
                <a:spcPts val="0"/>
              </a:spcBef>
              <a:spcAft>
                <a:spcPts val="600"/>
              </a:spcAft>
              <a:buFont typeface="+mj-lt"/>
              <a:buAutoNum type="arabicPeriod"/>
            </a:pPr>
            <a:r>
              <a:rPr lang="en-AU" sz="2400" dirty="0"/>
              <a:t>Fear of detection and consequences</a:t>
            </a:r>
          </a:p>
          <a:p>
            <a:pPr marL="727075" lvl="1" indent="-457200">
              <a:lnSpc>
                <a:spcPct val="100000"/>
              </a:lnSpc>
              <a:spcBef>
                <a:spcPts val="0"/>
              </a:spcBef>
              <a:spcAft>
                <a:spcPts val="600"/>
              </a:spcAft>
              <a:buFont typeface="+mj-lt"/>
              <a:buAutoNum type="arabicPeriod"/>
            </a:pPr>
            <a:r>
              <a:rPr lang="en-AU" sz="2400" dirty="0"/>
              <a:t>Autonomy: self-efficacy and lack of trust in ability of provider</a:t>
            </a:r>
          </a:p>
          <a:p>
            <a:pPr marL="727075" lvl="1" indent="-457200">
              <a:lnSpc>
                <a:spcPct val="100000"/>
              </a:lnSpc>
              <a:spcBef>
                <a:spcPts val="0"/>
              </a:spcBef>
              <a:spcAft>
                <a:spcPts val="600"/>
              </a:spcAft>
              <a:buFont typeface="+mj-lt"/>
              <a:buAutoNum type="arabicPeriod"/>
            </a:pPr>
            <a:r>
              <a:rPr lang="en-AU" sz="2400" dirty="0"/>
              <a:t>Lack of opportunity</a:t>
            </a:r>
          </a:p>
          <a:p>
            <a:pPr lvl="1" indent="0">
              <a:lnSpc>
                <a:spcPct val="100000"/>
              </a:lnSpc>
              <a:spcBef>
                <a:spcPts val="0"/>
              </a:spcBef>
              <a:spcAft>
                <a:spcPts val="600"/>
              </a:spcAft>
              <a:buNone/>
            </a:pPr>
            <a:endParaRPr lang="en-AU" sz="2400" dirty="0"/>
          </a:p>
          <a:p>
            <a:pPr lvl="1" indent="0">
              <a:lnSpc>
                <a:spcPct val="100000"/>
              </a:lnSpc>
              <a:spcBef>
                <a:spcPts val="0"/>
              </a:spcBef>
              <a:spcAft>
                <a:spcPts val="600"/>
              </a:spcAft>
              <a:buNone/>
            </a:pPr>
            <a:r>
              <a:rPr lang="en-AU" sz="2400" dirty="0"/>
              <a:t>(Rundle et al. 2019)</a:t>
            </a:r>
          </a:p>
          <a:p>
            <a:pPr marL="727075" lvl="1" indent="-457200">
              <a:lnSpc>
                <a:spcPct val="100000"/>
              </a:lnSpc>
              <a:spcBef>
                <a:spcPts val="0"/>
              </a:spcBef>
              <a:spcAft>
                <a:spcPts val="600"/>
              </a:spcAft>
              <a:buFont typeface="+mj-lt"/>
              <a:buAutoNum type="arabicPeriod"/>
            </a:pPr>
            <a:endParaRPr lang="en-AU" sz="2400" dirty="0"/>
          </a:p>
          <a:p>
            <a:pPr>
              <a:lnSpc>
                <a:spcPct val="150000"/>
              </a:lnSpc>
            </a:pPr>
            <a:endParaRPr lang="en-AU" sz="2400" dirty="0"/>
          </a:p>
        </p:txBody>
      </p:sp>
    </p:spTree>
    <p:extLst>
      <p:ext uri="{BB962C8B-B14F-4D97-AF65-F5344CB8AC3E}">
        <p14:creationId xmlns:p14="http://schemas.microsoft.com/office/powerpoint/2010/main" val="3440447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7773" y="1414661"/>
            <a:ext cx="10768897" cy="4187486"/>
          </a:xfrm>
          <a:prstGeom prst="rect">
            <a:avLst/>
          </a:prstGeom>
        </p:spPr>
      </p:pic>
      <p:sp>
        <p:nvSpPr>
          <p:cNvPr id="7" name="TextBox 6"/>
          <p:cNvSpPr txBox="1"/>
          <p:nvPr/>
        </p:nvSpPr>
        <p:spPr>
          <a:xfrm>
            <a:off x="1331651" y="399495"/>
            <a:ext cx="9001958" cy="584775"/>
          </a:xfrm>
          <a:prstGeom prst="rect">
            <a:avLst/>
          </a:prstGeom>
          <a:noFill/>
        </p:spPr>
        <p:txBody>
          <a:bodyPr wrap="square" rtlCol="0">
            <a:spAutoFit/>
          </a:bodyPr>
          <a:lstStyle/>
          <a:p>
            <a:pPr algn="ctr"/>
            <a:r>
              <a:rPr lang="en-AU" sz="3200">
                <a:solidFill>
                  <a:srgbClr val="003B45"/>
                </a:solidFill>
                <a:ea typeface="+mj-ea"/>
                <a:cs typeface="+mj-cs"/>
              </a:rPr>
              <a:t>Three factors influence contract cheating</a:t>
            </a:r>
            <a:endParaRPr lang="en-AU" sz="3200"/>
          </a:p>
        </p:txBody>
      </p:sp>
      <p:sp>
        <p:nvSpPr>
          <p:cNvPr id="8" name="TextBox 7"/>
          <p:cNvSpPr txBox="1"/>
          <p:nvPr/>
        </p:nvSpPr>
        <p:spPr>
          <a:xfrm>
            <a:off x="5118231" y="6418556"/>
            <a:ext cx="1665841" cy="307777"/>
          </a:xfrm>
          <a:prstGeom prst="rect">
            <a:avLst/>
          </a:prstGeom>
          <a:noFill/>
        </p:spPr>
        <p:txBody>
          <a:bodyPr wrap="none" rtlCol="0">
            <a:spAutoFit/>
          </a:bodyPr>
          <a:lstStyle/>
          <a:p>
            <a:pPr algn="ctr"/>
            <a:r>
              <a:rPr lang="en-AU" sz="1400"/>
              <a:t>(Bretag et al 2018)</a:t>
            </a:r>
          </a:p>
        </p:txBody>
      </p:sp>
    </p:spTree>
    <p:extLst>
      <p:ext uri="{BB962C8B-B14F-4D97-AF65-F5344CB8AC3E}">
        <p14:creationId xmlns:p14="http://schemas.microsoft.com/office/powerpoint/2010/main" val="4094050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Contract cheating</a:t>
            </a:r>
          </a:p>
        </p:txBody>
      </p:sp>
      <p:sp>
        <p:nvSpPr>
          <p:cNvPr id="3" name="Content Placeholder 2"/>
          <p:cNvSpPr>
            <a:spLocks noGrp="1"/>
          </p:cNvSpPr>
          <p:nvPr>
            <p:ph sz="half" idx="2"/>
          </p:nvPr>
        </p:nvSpPr>
        <p:spPr/>
        <p:txBody>
          <a:bodyPr/>
          <a:lstStyle/>
          <a:p>
            <a:pPr algn="ctr">
              <a:lnSpc>
                <a:spcPct val="100000"/>
              </a:lnSpc>
              <a:spcBef>
                <a:spcPts val="0"/>
              </a:spcBef>
              <a:spcAft>
                <a:spcPts val="600"/>
              </a:spcAft>
            </a:pPr>
            <a:r>
              <a:rPr lang="en-AU" sz="3200" dirty="0">
                <a:solidFill>
                  <a:schemeClr val="accent1">
                    <a:lumMod val="75000"/>
                  </a:schemeClr>
                </a:solidFill>
              </a:rPr>
              <a:t>Discussion</a:t>
            </a:r>
          </a:p>
          <a:p>
            <a:pPr algn="ctr">
              <a:lnSpc>
                <a:spcPct val="100000"/>
              </a:lnSpc>
              <a:spcBef>
                <a:spcPts val="0"/>
              </a:spcBef>
              <a:spcAft>
                <a:spcPts val="600"/>
              </a:spcAft>
            </a:pPr>
            <a:endParaRPr lang="en-AU" sz="3200" dirty="0">
              <a:solidFill>
                <a:schemeClr val="accent1">
                  <a:lumMod val="75000"/>
                </a:schemeClr>
              </a:solidFill>
            </a:endParaRPr>
          </a:p>
          <a:p>
            <a:pPr algn="ctr">
              <a:lnSpc>
                <a:spcPct val="100000"/>
              </a:lnSpc>
              <a:spcBef>
                <a:spcPts val="0"/>
              </a:spcBef>
              <a:spcAft>
                <a:spcPts val="600"/>
              </a:spcAft>
            </a:pPr>
            <a:r>
              <a:rPr lang="en-AU" sz="3200" dirty="0"/>
              <a:t>How do these findings about contract cheating resonate with your experience? </a:t>
            </a:r>
          </a:p>
          <a:p>
            <a:pPr algn="ctr">
              <a:lnSpc>
                <a:spcPct val="100000"/>
              </a:lnSpc>
              <a:spcBef>
                <a:spcPts val="0"/>
              </a:spcBef>
              <a:spcAft>
                <a:spcPts val="600"/>
              </a:spcAft>
            </a:pPr>
            <a:endParaRPr lang="en-AU" sz="3200" dirty="0"/>
          </a:p>
          <a:p>
            <a:pPr algn="ctr">
              <a:lnSpc>
                <a:spcPct val="100000"/>
              </a:lnSpc>
              <a:spcBef>
                <a:spcPts val="0"/>
              </a:spcBef>
              <a:spcAft>
                <a:spcPts val="600"/>
              </a:spcAft>
            </a:pPr>
            <a:r>
              <a:rPr lang="en-AU" sz="3200" dirty="0"/>
              <a:t>How has your institution responded to the issue?</a:t>
            </a:r>
          </a:p>
        </p:txBody>
      </p:sp>
    </p:spTree>
    <p:extLst>
      <p:ext uri="{BB962C8B-B14F-4D97-AF65-F5344CB8AC3E}">
        <p14:creationId xmlns:p14="http://schemas.microsoft.com/office/powerpoint/2010/main" val="2457624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619" y="595063"/>
            <a:ext cx="10556110" cy="460374"/>
          </a:xfrm>
        </p:spPr>
        <p:txBody>
          <a:bodyPr/>
          <a:lstStyle/>
          <a:p>
            <a:pPr algn="l"/>
            <a:r>
              <a:rPr lang="en-AU" sz="2800"/>
              <a:t>Policies and procedures to promote and uphold academic integrity</a:t>
            </a:r>
            <a:r>
              <a:rPr lang="en-AU"/>
              <a:t/>
            </a:r>
            <a:br>
              <a:rPr lang="en-AU"/>
            </a:br>
            <a:endParaRPr lang="en-AU"/>
          </a:p>
        </p:txBody>
      </p:sp>
      <p:pic>
        <p:nvPicPr>
          <p:cNvPr id="4" name="Content Placeholder 3"/>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1180619" y="1893253"/>
            <a:ext cx="3690060" cy="3452210"/>
          </a:xfrm>
          <a:prstGeom prst="rect">
            <a:avLst/>
          </a:prstGeom>
        </p:spPr>
      </p:pic>
      <p:sp>
        <p:nvSpPr>
          <p:cNvPr id="5" name="TextBox 4"/>
          <p:cNvSpPr txBox="1"/>
          <p:nvPr/>
        </p:nvSpPr>
        <p:spPr>
          <a:xfrm>
            <a:off x="5318162" y="1375026"/>
            <a:ext cx="5879561" cy="5262979"/>
          </a:xfrm>
          <a:prstGeom prst="rect">
            <a:avLst/>
          </a:prstGeom>
          <a:noFill/>
        </p:spPr>
        <p:txBody>
          <a:bodyPr wrap="square" rtlCol="0">
            <a:spAutoFit/>
          </a:bodyPr>
          <a:lstStyle/>
          <a:p>
            <a:pPr marL="342900" indent="-342900">
              <a:buFont typeface="Arial" pitchFamily="34" charset="0"/>
              <a:buChar char="•"/>
            </a:pPr>
            <a:r>
              <a:rPr lang="en-AU" sz="2400" b="1"/>
              <a:t>Access</a:t>
            </a:r>
            <a:r>
              <a:rPr lang="en-AU" sz="2400"/>
              <a:t>: Easy to locate, read, concise, comprehensible.</a:t>
            </a:r>
          </a:p>
          <a:p>
            <a:pPr marL="342900" indent="-342900">
              <a:buFont typeface="Arial" pitchFamily="34" charset="0"/>
              <a:buChar char="•"/>
            </a:pPr>
            <a:r>
              <a:rPr lang="en-AU" sz="2400" b="1"/>
              <a:t>Approach</a:t>
            </a:r>
            <a:r>
              <a:rPr lang="en-AU" sz="2400"/>
              <a:t>: Statement of purpose with educative focus up-front and all through policy.</a:t>
            </a:r>
          </a:p>
          <a:p>
            <a:pPr marL="342900" indent="-342900">
              <a:buFont typeface="Arial" pitchFamily="34" charset="0"/>
              <a:buChar char="•"/>
            </a:pPr>
            <a:r>
              <a:rPr lang="en-AU" sz="2400" b="1"/>
              <a:t>Responsibility</a:t>
            </a:r>
            <a:r>
              <a:rPr lang="en-AU" sz="2400"/>
              <a:t>: Details responsibilities for ALL stakeholders (not just students).</a:t>
            </a:r>
          </a:p>
          <a:p>
            <a:pPr marL="342900" indent="-342900">
              <a:buFont typeface="Arial" pitchFamily="34" charset="0"/>
              <a:buChar char="•"/>
            </a:pPr>
            <a:r>
              <a:rPr lang="en-AU" sz="2400" b="1"/>
              <a:t>Detail</a:t>
            </a:r>
            <a:r>
              <a:rPr lang="en-AU" sz="2400"/>
              <a:t>: Extensive but not excessive description of breaches, outcomes and processes.</a:t>
            </a:r>
          </a:p>
          <a:p>
            <a:pPr marL="342900" indent="-342900">
              <a:buFont typeface="Arial" pitchFamily="34" charset="0"/>
              <a:buChar char="•"/>
            </a:pPr>
            <a:r>
              <a:rPr lang="en-AU" sz="2400" b="1"/>
              <a:t>Support</a:t>
            </a:r>
            <a:r>
              <a:rPr lang="en-AU" sz="2400"/>
              <a:t>: Proactive and embedded systems to enable implementation of the policy (Bretag et al 2011)</a:t>
            </a:r>
          </a:p>
        </p:txBody>
      </p:sp>
    </p:spTree>
    <p:extLst>
      <p:ext uri="{BB962C8B-B14F-4D97-AF65-F5344CB8AC3E}">
        <p14:creationId xmlns:p14="http://schemas.microsoft.com/office/powerpoint/2010/main" val="4195102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AU"/>
              <a:t>Implementing academic integrity policy</a:t>
            </a:r>
            <a:endParaRPr lang="en-AU" sz="3200"/>
          </a:p>
        </p:txBody>
      </p:sp>
      <p:pic>
        <p:nvPicPr>
          <p:cNvPr id="5" name="Content Placeholder 4"/>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1839817" y="1371941"/>
            <a:ext cx="9728819" cy="4752688"/>
          </a:xfrm>
          <a:prstGeom prst="rect">
            <a:avLst/>
          </a:prstGeom>
        </p:spPr>
      </p:pic>
      <p:sp>
        <p:nvSpPr>
          <p:cNvPr id="6" name="TextBox 5"/>
          <p:cNvSpPr txBox="1"/>
          <p:nvPr/>
        </p:nvSpPr>
        <p:spPr>
          <a:xfrm>
            <a:off x="4929995" y="6244892"/>
            <a:ext cx="2800639" cy="369332"/>
          </a:xfrm>
          <a:prstGeom prst="rect">
            <a:avLst/>
          </a:prstGeom>
          <a:noFill/>
        </p:spPr>
        <p:txBody>
          <a:bodyPr wrap="square" rtlCol="0">
            <a:spAutoFit/>
          </a:bodyPr>
          <a:lstStyle/>
          <a:p>
            <a:r>
              <a:rPr lang="en-AU">
                <a:hlinkClick r:id="rId4"/>
              </a:rPr>
              <a:t>www.unisa.edu.au/EAIP</a:t>
            </a:r>
            <a:r>
              <a:rPr lang="en-AU"/>
              <a:t> </a:t>
            </a:r>
          </a:p>
        </p:txBody>
      </p:sp>
    </p:spTree>
    <p:extLst>
      <p:ext uri="{BB962C8B-B14F-4D97-AF65-F5344CB8AC3E}">
        <p14:creationId xmlns:p14="http://schemas.microsoft.com/office/powerpoint/2010/main" val="546936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Examples of good policy</a:t>
            </a:r>
          </a:p>
        </p:txBody>
      </p:sp>
      <p:pic>
        <p:nvPicPr>
          <p:cNvPr id="5" name="Content Placeholder 4"/>
          <p:cNvPicPr>
            <a:picLocks noGrp="1"/>
          </p:cNvPicPr>
          <p:nvPr>
            <p:ph sz="half" idx="2"/>
          </p:nvPr>
        </p:nvPicPr>
        <p:blipFill rotWithShape="1">
          <a:blip r:embed="rId3" cstate="email">
            <a:extLst>
              <a:ext uri="{28A0092B-C50C-407E-A947-70E740481C1C}">
                <a14:useLocalDpi xmlns:a14="http://schemas.microsoft.com/office/drawing/2010/main"/>
              </a:ext>
            </a:extLst>
          </a:blip>
          <a:stretch/>
        </p:blipFill>
        <p:spPr bwMode="auto">
          <a:xfrm>
            <a:off x="3472962" y="1067012"/>
            <a:ext cx="8028648" cy="5266481"/>
          </a:xfrm>
          <a:prstGeom prst="rect">
            <a:avLst/>
          </a:prstGeom>
          <a:ln>
            <a:noFill/>
          </a:ln>
          <a:extLst>
            <a:ext uri="{53640926-AAD7-44D8-BBD7-CCE9431645EC}">
              <a14:shadowObscured xmlns:a14="http://schemas.microsoft.com/office/drawing/2010/main"/>
            </a:ext>
          </a:extLst>
        </p:spPr>
      </p:pic>
      <p:pic>
        <p:nvPicPr>
          <p:cNvPr id="3" name="Picture 2"/>
          <p:cNvPicPr>
            <a:picLocks noChangeAspect="1"/>
          </p:cNvPicPr>
          <p:nvPr/>
        </p:nvPicPr>
        <p:blipFill>
          <a:blip r:embed="rId4"/>
          <a:stretch>
            <a:fillRect/>
          </a:stretch>
        </p:blipFill>
        <p:spPr>
          <a:xfrm>
            <a:off x="709230" y="1450268"/>
            <a:ext cx="2763732" cy="3762038"/>
          </a:xfrm>
          <a:prstGeom prst="rect">
            <a:avLst/>
          </a:prstGeom>
        </p:spPr>
      </p:pic>
    </p:spTree>
    <p:extLst>
      <p:ext uri="{BB962C8B-B14F-4D97-AF65-F5344CB8AC3E}">
        <p14:creationId xmlns:p14="http://schemas.microsoft.com/office/powerpoint/2010/main" val="5270050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831" y="83616"/>
            <a:ext cx="6005236" cy="3818516"/>
          </a:xfrm>
          <a:prstGeom prst="rect">
            <a:avLst/>
          </a:prstGeom>
        </p:spPr>
      </p:pic>
      <p:sp>
        <p:nvSpPr>
          <p:cNvPr id="2" name="Title 1"/>
          <p:cNvSpPr>
            <a:spLocks noGrp="1"/>
          </p:cNvSpPr>
          <p:nvPr>
            <p:ph type="title"/>
          </p:nvPr>
        </p:nvSpPr>
        <p:spPr>
          <a:xfrm>
            <a:off x="6988665" y="1148155"/>
            <a:ext cx="4287030" cy="844719"/>
          </a:xfrm>
        </p:spPr>
        <p:txBody>
          <a:bodyPr/>
          <a:lstStyle/>
          <a:p>
            <a:pPr>
              <a:lnSpc>
                <a:spcPct val="100000"/>
              </a:lnSpc>
            </a:pPr>
            <a:r>
              <a:rPr lang="en-AU" sz="1400" dirty="0"/>
              <a:t>Griffith University Academic Integrity webpage</a:t>
            </a:r>
            <a:br>
              <a:rPr lang="en-AU" sz="1400" dirty="0"/>
            </a:br>
            <a:r>
              <a:rPr lang="en-AU" sz="1400" dirty="0">
                <a:hlinkClick r:id="rId4"/>
              </a:rPr>
              <a:t>https://www.griffith.edu.au/academic-integrity/policies-and-procedures</a:t>
            </a:r>
            <a:r>
              <a:rPr lang="en-AU" sz="1400" dirty="0"/>
              <a:t> </a:t>
            </a:r>
          </a:p>
        </p:txBody>
      </p:sp>
      <p:pic>
        <p:nvPicPr>
          <p:cNvPr id="47" name="Picture 46"/>
          <p:cNvPicPr/>
          <p:nvPr/>
        </p:nvPicPr>
        <p:blipFill rotWithShape="1">
          <a:blip r:embed="rId5" cstate="email">
            <a:extLst>
              <a:ext uri="{28A0092B-C50C-407E-A947-70E740481C1C}">
                <a14:useLocalDpi xmlns:a14="http://schemas.microsoft.com/office/drawing/2010/main"/>
              </a:ext>
            </a:extLst>
          </a:blip>
          <a:srcRect/>
          <a:stretch/>
        </p:blipFill>
        <p:spPr bwMode="auto">
          <a:xfrm>
            <a:off x="4076241" y="2576285"/>
            <a:ext cx="7392969" cy="41990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68569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651" y="340420"/>
            <a:ext cx="8928100" cy="460374"/>
          </a:xfrm>
        </p:spPr>
        <p:txBody>
          <a:bodyPr/>
          <a:lstStyle/>
          <a:p>
            <a:pPr algn="l"/>
            <a:r>
              <a:rPr lang="en-AU"/>
              <a:t>Identifying and responding to breaches</a:t>
            </a:r>
          </a:p>
        </p:txBody>
      </p:sp>
      <p:sp>
        <p:nvSpPr>
          <p:cNvPr id="3" name="Content Placeholder 2"/>
          <p:cNvSpPr>
            <a:spLocks noGrp="1"/>
          </p:cNvSpPr>
          <p:nvPr>
            <p:ph sz="half" idx="2"/>
          </p:nvPr>
        </p:nvSpPr>
        <p:spPr>
          <a:xfrm>
            <a:off x="1805651" y="1313542"/>
            <a:ext cx="9392072" cy="5434499"/>
          </a:xfrm>
        </p:spPr>
        <p:txBody>
          <a:bodyPr/>
          <a:lstStyle/>
          <a:p>
            <a:pPr marL="342900" indent="-342900">
              <a:lnSpc>
                <a:spcPct val="100000"/>
              </a:lnSpc>
              <a:spcBef>
                <a:spcPts val="0"/>
              </a:spcBef>
              <a:spcAft>
                <a:spcPts val="600"/>
              </a:spcAft>
              <a:buFont typeface="Arial" panose="020B0604020202020204" pitchFamily="34" charset="0"/>
              <a:buChar char="•"/>
            </a:pPr>
            <a:r>
              <a:rPr lang="en-AU" sz="2400"/>
              <a:t>Use technology to aid in identification</a:t>
            </a:r>
          </a:p>
          <a:p>
            <a:pPr marL="342900" indent="-342900">
              <a:lnSpc>
                <a:spcPct val="100000"/>
              </a:lnSpc>
              <a:spcBef>
                <a:spcPts val="0"/>
              </a:spcBef>
              <a:spcAft>
                <a:spcPts val="600"/>
              </a:spcAft>
              <a:buFont typeface="Arial" panose="020B0604020202020204" pitchFamily="34" charset="0"/>
              <a:buChar char="•"/>
            </a:pPr>
            <a:r>
              <a:rPr lang="en-AU" sz="2400"/>
              <a:t>Educate staff to understand instances of academic integrity breaches</a:t>
            </a:r>
          </a:p>
          <a:p>
            <a:pPr marL="342900" indent="-342900">
              <a:lnSpc>
                <a:spcPct val="100000"/>
              </a:lnSpc>
              <a:spcBef>
                <a:spcPts val="0"/>
              </a:spcBef>
              <a:spcAft>
                <a:spcPts val="600"/>
              </a:spcAft>
              <a:buFont typeface="Arial" panose="020B0604020202020204" pitchFamily="34" charset="0"/>
              <a:buChar char="•"/>
            </a:pPr>
            <a:r>
              <a:rPr lang="en-AU" sz="2400"/>
              <a:t>Adequately resource staff to identify academic integrity breaches and follow policy</a:t>
            </a:r>
          </a:p>
          <a:p>
            <a:pPr marL="342900" indent="-342900">
              <a:lnSpc>
                <a:spcPct val="100000"/>
              </a:lnSpc>
              <a:spcBef>
                <a:spcPts val="0"/>
              </a:spcBef>
              <a:spcAft>
                <a:spcPts val="600"/>
              </a:spcAft>
              <a:buFont typeface="Arial" panose="020B0604020202020204" pitchFamily="34" charset="0"/>
              <a:buChar char="•"/>
            </a:pPr>
            <a:r>
              <a:rPr lang="en-AU" sz="2400"/>
              <a:t>Senior managers need to lead by example</a:t>
            </a:r>
          </a:p>
          <a:p>
            <a:pPr>
              <a:lnSpc>
                <a:spcPct val="100000"/>
              </a:lnSpc>
              <a:spcBef>
                <a:spcPts val="0"/>
              </a:spcBef>
              <a:spcAft>
                <a:spcPts val="600"/>
              </a:spcAft>
            </a:pPr>
            <a:r>
              <a:rPr lang="en-AU" sz="2400">
                <a:solidFill>
                  <a:schemeClr val="accent1">
                    <a:lumMod val="75000"/>
                  </a:schemeClr>
                </a:solidFill>
              </a:rPr>
              <a:t>Challenges</a:t>
            </a:r>
          </a:p>
          <a:p>
            <a:pPr marL="612775" lvl="1" indent="-342900">
              <a:lnSpc>
                <a:spcPct val="100000"/>
              </a:lnSpc>
              <a:spcBef>
                <a:spcPts val="0"/>
              </a:spcBef>
              <a:spcAft>
                <a:spcPts val="600"/>
              </a:spcAft>
            </a:pPr>
            <a:r>
              <a:rPr lang="en-AU" sz="2400"/>
              <a:t>Technology may be available but under-utilised</a:t>
            </a:r>
          </a:p>
          <a:p>
            <a:pPr marL="612775" lvl="1" indent="-342900">
              <a:lnSpc>
                <a:spcPct val="100000"/>
              </a:lnSpc>
              <a:spcBef>
                <a:spcPts val="0"/>
              </a:spcBef>
              <a:spcAft>
                <a:spcPts val="600"/>
              </a:spcAft>
            </a:pPr>
            <a:r>
              <a:rPr lang="en-AU" sz="2400"/>
              <a:t>Staff may lack awareness (or time!)</a:t>
            </a:r>
          </a:p>
          <a:p>
            <a:pPr marL="612775" lvl="1" indent="-342900">
              <a:lnSpc>
                <a:spcPct val="100000"/>
              </a:lnSpc>
              <a:spcBef>
                <a:spcPts val="0"/>
              </a:spcBef>
              <a:spcAft>
                <a:spcPts val="600"/>
              </a:spcAft>
            </a:pPr>
            <a:r>
              <a:rPr lang="en-AU" sz="2400"/>
              <a:t>Staff may have concerns in implementing policy, including difficult and opaque processes, and a perceived lack of support from the institution. </a:t>
            </a:r>
          </a:p>
        </p:txBody>
      </p:sp>
    </p:spTree>
    <p:extLst>
      <p:ext uri="{BB962C8B-B14F-4D97-AF65-F5344CB8AC3E}">
        <p14:creationId xmlns:p14="http://schemas.microsoft.com/office/powerpoint/2010/main" val="2219568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474" y="400366"/>
            <a:ext cx="9946334" cy="460374"/>
          </a:xfrm>
        </p:spPr>
        <p:txBody>
          <a:bodyPr/>
          <a:lstStyle/>
          <a:p>
            <a:pPr algn="l"/>
            <a:r>
              <a:rPr lang="en-AU"/>
              <a:t>Identifying and responding to breaches - example</a:t>
            </a:r>
          </a:p>
        </p:txBody>
      </p:sp>
      <p:sp>
        <p:nvSpPr>
          <p:cNvPr id="4" name="Content Placeholder 3"/>
          <p:cNvSpPr>
            <a:spLocks noGrp="1"/>
          </p:cNvSpPr>
          <p:nvPr>
            <p:ph sz="half" idx="2"/>
          </p:nvPr>
        </p:nvSpPr>
        <p:spPr/>
        <p:txBody>
          <a:bodyPr/>
          <a:lstStyle/>
          <a:p>
            <a:endParaRPr lang="en-AU"/>
          </a:p>
        </p:txBody>
      </p:sp>
      <p:pic>
        <p:nvPicPr>
          <p:cNvPr id="2050" name="Picture 2" descr="Chart of staff guidelines for dealing with student plagiarism"/>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15474" y="1165860"/>
            <a:ext cx="9946334" cy="440055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6252210" y="5566410"/>
            <a:ext cx="11430" cy="59436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11" name="Straight Arrow Connector 10"/>
          <p:cNvCxnSpPr/>
          <p:nvPr/>
        </p:nvCxnSpPr>
        <p:spPr>
          <a:xfrm>
            <a:off x="6896100" y="5566410"/>
            <a:ext cx="11430" cy="59436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1281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26723" y="373895"/>
            <a:ext cx="8928100" cy="460374"/>
          </a:xfrm>
        </p:spPr>
        <p:txBody>
          <a:bodyPr/>
          <a:lstStyle/>
          <a:p>
            <a:pPr algn="l"/>
            <a:r>
              <a:rPr lang="en-AU"/>
              <a:t>Outline of workshop</a:t>
            </a:r>
          </a:p>
        </p:txBody>
      </p:sp>
      <p:sp>
        <p:nvSpPr>
          <p:cNvPr id="6" name="Content Placeholder 5">
            <a:extLst>
              <a:ext uri="{FF2B5EF4-FFF2-40B4-BE49-F238E27FC236}">
                <a16:creationId xmlns:a16="http://schemas.microsoft.com/office/drawing/2014/main" id="{98E3A559-41CF-4A96-AA59-5CCE08E4ADDE}"/>
              </a:ext>
            </a:extLst>
          </p:cNvPr>
          <p:cNvSpPr>
            <a:spLocks noGrp="1"/>
          </p:cNvSpPr>
          <p:nvPr>
            <p:ph sz="half" idx="2"/>
          </p:nvPr>
        </p:nvSpPr>
        <p:spPr>
          <a:xfrm>
            <a:off x="1926723" y="1333011"/>
            <a:ext cx="9338942" cy="4796327"/>
          </a:xfrm>
        </p:spPr>
        <p:txBody>
          <a:bodyPr/>
          <a:lstStyle/>
          <a:p>
            <a:pPr>
              <a:lnSpc>
                <a:spcPct val="100000"/>
              </a:lnSpc>
              <a:spcBef>
                <a:spcPts val="0"/>
              </a:spcBef>
              <a:spcAft>
                <a:spcPts val="600"/>
              </a:spcAft>
            </a:pPr>
            <a:r>
              <a:rPr lang="en-AU" sz="2400" dirty="0"/>
              <a:t>1. Defining academic integrity</a:t>
            </a:r>
          </a:p>
          <a:p>
            <a:pPr>
              <a:lnSpc>
                <a:spcPct val="100000"/>
              </a:lnSpc>
              <a:spcBef>
                <a:spcPts val="0"/>
              </a:spcBef>
              <a:spcAft>
                <a:spcPts val="600"/>
              </a:spcAft>
            </a:pPr>
            <a:r>
              <a:rPr lang="en-AU" sz="2400" dirty="0"/>
              <a:t>2. TEQSA and the Higher Education Standards Framework</a:t>
            </a:r>
          </a:p>
          <a:p>
            <a:pPr>
              <a:lnSpc>
                <a:spcPct val="100000"/>
              </a:lnSpc>
              <a:spcBef>
                <a:spcPts val="0"/>
              </a:spcBef>
              <a:spcAft>
                <a:spcPts val="600"/>
              </a:spcAft>
            </a:pPr>
            <a:r>
              <a:rPr lang="en-AU" sz="2400" dirty="0"/>
              <a:t>3. Model Statement of Commitment to Academic Integrity</a:t>
            </a:r>
          </a:p>
          <a:p>
            <a:pPr>
              <a:lnSpc>
                <a:spcPct val="100000"/>
              </a:lnSpc>
              <a:spcBef>
                <a:spcPts val="0"/>
              </a:spcBef>
              <a:spcAft>
                <a:spcPts val="600"/>
              </a:spcAft>
            </a:pPr>
            <a:r>
              <a:rPr lang="en-AU" sz="2400" dirty="0"/>
              <a:t>4. Overview of academic integrity research and scholarship</a:t>
            </a:r>
          </a:p>
          <a:p>
            <a:pPr>
              <a:lnSpc>
                <a:spcPct val="100000"/>
              </a:lnSpc>
              <a:spcBef>
                <a:spcPts val="0"/>
              </a:spcBef>
              <a:spcAft>
                <a:spcPts val="600"/>
              </a:spcAft>
            </a:pPr>
            <a:r>
              <a:rPr lang="en-AU" sz="2400" dirty="0"/>
              <a:t>5. Policies and procedures to promote and uphold academic integrity</a:t>
            </a:r>
          </a:p>
          <a:p>
            <a:pPr>
              <a:lnSpc>
                <a:spcPct val="100000"/>
              </a:lnSpc>
              <a:spcBef>
                <a:spcPts val="0"/>
              </a:spcBef>
              <a:spcAft>
                <a:spcPts val="600"/>
              </a:spcAft>
            </a:pPr>
            <a:r>
              <a:rPr lang="en-AU" sz="2400" dirty="0"/>
              <a:t>6. Actions to mitigate foreseeable risks to academic integrity</a:t>
            </a:r>
          </a:p>
          <a:p>
            <a:pPr>
              <a:lnSpc>
                <a:spcPct val="100000"/>
              </a:lnSpc>
              <a:spcBef>
                <a:spcPts val="0"/>
              </a:spcBef>
              <a:spcAft>
                <a:spcPts val="600"/>
              </a:spcAft>
            </a:pPr>
            <a:r>
              <a:rPr lang="en-AU" sz="2400" dirty="0"/>
              <a:t>7. Training and guidance for staff and students</a:t>
            </a:r>
          </a:p>
          <a:p>
            <a:pPr marL="171450" indent="-171450">
              <a:lnSpc>
                <a:spcPct val="100000"/>
              </a:lnSpc>
              <a:spcBef>
                <a:spcPts val="0"/>
              </a:spcBef>
              <a:spcAft>
                <a:spcPts val="600"/>
              </a:spcAft>
            </a:pPr>
            <a:r>
              <a:rPr lang="en-AU" sz="2400" dirty="0"/>
              <a:t>8. Building a culture of integrity for all stakeholders</a:t>
            </a:r>
          </a:p>
          <a:p>
            <a:pPr marL="171450" indent="-171450">
              <a:lnSpc>
                <a:spcPct val="100000"/>
              </a:lnSpc>
              <a:spcBef>
                <a:spcPts val="0"/>
              </a:spcBef>
              <a:spcAft>
                <a:spcPts val="600"/>
              </a:spcAft>
            </a:pPr>
            <a:r>
              <a:rPr lang="en-AU" sz="2400" dirty="0"/>
              <a:t>9. Links to references and resources</a:t>
            </a:r>
          </a:p>
          <a:p>
            <a:pPr marL="441325" lvl="1" indent="-171450">
              <a:lnSpc>
                <a:spcPct val="100000"/>
              </a:lnSpc>
              <a:spcBef>
                <a:spcPts val="0"/>
              </a:spcBef>
              <a:spcAft>
                <a:spcPts val="600"/>
              </a:spcAft>
            </a:pPr>
            <a:endParaRPr lang="en-AU" sz="2000" dirty="0"/>
          </a:p>
          <a:p>
            <a:pPr marL="285750" indent="-285750">
              <a:buFont typeface="Arial" panose="020B0604020202020204" pitchFamily="34" charset="0"/>
              <a:buChar char="•"/>
            </a:pPr>
            <a:endParaRPr lang="en-AU" dirty="0"/>
          </a:p>
          <a:p>
            <a:endParaRPr lang="en-AU" dirty="0"/>
          </a:p>
          <a:p>
            <a:pPr marL="285750" indent="-285750"/>
            <a:endParaRPr lang="en-AU" dirty="0"/>
          </a:p>
          <a:p>
            <a:endParaRPr lang="en-AU" dirty="0"/>
          </a:p>
        </p:txBody>
      </p:sp>
      <p:sp>
        <p:nvSpPr>
          <p:cNvPr id="2" name="Slide Number Placeholder 1">
            <a:extLst>
              <a:ext uri="{FF2B5EF4-FFF2-40B4-BE49-F238E27FC236}">
                <a16:creationId xmlns:a16="http://schemas.microsoft.com/office/drawing/2014/main" id="{A9B9DA18-FEFA-45D3-8982-26C53B1A0AF6}"/>
              </a:ext>
            </a:extLst>
          </p:cNvPr>
          <p:cNvSpPr>
            <a:spLocks noGrp="1"/>
          </p:cNvSpPr>
          <p:nvPr>
            <p:ph type="sldNum" sz="quarter" idx="12"/>
          </p:nvPr>
        </p:nvSpPr>
        <p:spPr/>
        <p:txBody>
          <a:bodyPr/>
          <a:lstStyle/>
          <a:p>
            <a:fld id="{F4C72923-5B43-4032-B18B-56B4BFB05EFB}" type="slidenum">
              <a:rPr lang="en-AU" smtClean="0">
                <a:solidFill>
                  <a:srgbClr val="003B45"/>
                </a:solidFill>
              </a:rPr>
              <a:pPr/>
              <a:t>3</a:t>
            </a:fld>
            <a:endParaRPr lang="en-AU">
              <a:solidFill>
                <a:srgbClr val="003B45"/>
              </a:solidFill>
            </a:endParaRPr>
          </a:p>
        </p:txBody>
      </p:sp>
    </p:spTree>
    <p:extLst>
      <p:ext uri="{BB962C8B-B14F-4D97-AF65-F5344CB8AC3E}">
        <p14:creationId xmlns:p14="http://schemas.microsoft.com/office/powerpoint/2010/main" val="3184440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p:txBody>
          <a:bodyPr/>
          <a:lstStyle/>
          <a:p>
            <a:endParaRPr lang="en-AU"/>
          </a:p>
        </p:txBody>
      </p:sp>
      <p:pic>
        <p:nvPicPr>
          <p:cNvPr id="2050" name="Picture 2" descr="Chart of staff guidelines for dealing with student plagiarism"/>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949458" y="861786"/>
            <a:ext cx="9946334" cy="555171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7090410" y="267426"/>
            <a:ext cx="11430" cy="59436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7" name="Straight Arrow Connector 6"/>
          <p:cNvCxnSpPr/>
          <p:nvPr/>
        </p:nvCxnSpPr>
        <p:spPr>
          <a:xfrm>
            <a:off x="7708900" y="267426"/>
            <a:ext cx="11430" cy="59436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083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743" y="525615"/>
            <a:ext cx="10729731" cy="460374"/>
          </a:xfrm>
        </p:spPr>
        <p:txBody>
          <a:bodyPr/>
          <a:lstStyle/>
          <a:p>
            <a:r>
              <a:rPr lang="en-AU"/>
              <a:t>Policies and procedures to promote academic integrity</a:t>
            </a:r>
          </a:p>
        </p:txBody>
      </p:sp>
      <p:sp>
        <p:nvSpPr>
          <p:cNvPr id="4" name="Content Placeholder 3"/>
          <p:cNvSpPr>
            <a:spLocks noGrp="1"/>
          </p:cNvSpPr>
          <p:nvPr>
            <p:ph sz="half" idx="2"/>
          </p:nvPr>
        </p:nvSpPr>
        <p:spPr>
          <a:xfrm>
            <a:off x="2269623" y="1579759"/>
            <a:ext cx="8928100" cy="4751592"/>
          </a:xfrm>
        </p:spPr>
        <p:txBody>
          <a:bodyPr/>
          <a:lstStyle/>
          <a:p>
            <a:pPr algn="ctr"/>
            <a:endParaRPr lang="en-AU" sz="2000" dirty="0"/>
          </a:p>
          <a:p>
            <a:pPr algn="ctr"/>
            <a:r>
              <a:rPr lang="en-AU" sz="3200" dirty="0">
                <a:solidFill>
                  <a:schemeClr val="accent1">
                    <a:lumMod val="75000"/>
                  </a:schemeClr>
                </a:solidFill>
              </a:rPr>
              <a:t>Discussion</a:t>
            </a:r>
          </a:p>
          <a:p>
            <a:pPr algn="ctr"/>
            <a:endParaRPr lang="en-AU" sz="2000" dirty="0"/>
          </a:p>
          <a:p>
            <a:pPr algn="ctr">
              <a:lnSpc>
                <a:spcPct val="100000"/>
              </a:lnSpc>
              <a:spcBef>
                <a:spcPts val="0"/>
              </a:spcBef>
              <a:spcAft>
                <a:spcPts val="600"/>
              </a:spcAft>
            </a:pPr>
            <a:r>
              <a:rPr lang="en-AU" sz="3200" dirty="0"/>
              <a:t>Assess your institution’s academic integrity policy and process against best practice </a:t>
            </a:r>
          </a:p>
          <a:p>
            <a:pPr algn="ctr">
              <a:lnSpc>
                <a:spcPct val="100000"/>
              </a:lnSpc>
              <a:spcBef>
                <a:spcPts val="0"/>
              </a:spcBef>
              <a:spcAft>
                <a:spcPts val="600"/>
              </a:spcAft>
            </a:pPr>
            <a:endParaRPr lang="en-AU" sz="3200"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2112" y="3646583"/>
            <a:ext cx="5718791" cy="2793770"/>
          </a:xfrm>
          <a:prstGeom prst="rect">
            <a:avLst/>
          </a:prstGeom>
        </p:spPr>
      </p:pic>
    </p:spTree>
    <p:extLst>
      <p:ext uri="{BB962C8B-B14F-4D97-AF65-F5344CB8AC3E}">
        <p14:creationId xmlns:p14="http://schemas.microsoft.com/office/powerpoint/2010/main" val="37670051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6835" y="606638"/>
            <a:ext cx="8928100" cy="460374"/>
          </a:xfrm>
        </p:spPr>
        <p:txBody>
          <a:bodyPr/>
          <a:lstStyle/>
          <a:p>
            <a:pPr algn="l"/>
            <a:r>
              <a:rPr lang="en-AU"/>
              <a:t>Actions to mitigate risks to academic integrity</a:t>
            </a:r>
            <a:br>
              <a:rPr lang="en-AU"/>
            </a:br>
            <a:endParaRPr lang="en-AU"/>
          </a:p>
        </p:txBody>
      </p:sp>
      <p:sp>
        <p:nvSpPr>
          <p:cNvPr id="4" name="Content Placeholder 3"/>
          <p:cNvSpPr>
            <a:spLocks noGrp="1"/>
          </p:cNvSpPr>
          <p:nvPr>
            <p:ph sz="half" idx="2"/>
          </p:nvPr>
        </p:nvSpPr>
        <p:spPr>
          <a:xfrm>
            <a:off x="1446835" y="1209370"/>
            <a:ext cx="9965803" cy="5249304"/>
          </a:xfrm>
        </p:spPr>
        <p:txBody>
          <a:bodyPr/>
          <a:lstStyle/>
          <a:p>
            <a:pPr>
              <a:lnSpc>
                <a:spcPct val="100000"/>
              </a:lnSpc>
              <a:spcBef>
                <a:spcPts val="0"/>
              </a:spcBef>
              <a:spcAft>
                <a:spcPts val="600"/>
              </a:spcAft>
            </a:pPr>
            <a:r>
              <a:rPr lang="en-AU" sz="2400"/>
              <a:t>Provide consistent messages about academic integrity at all points of students’ entry to higher education:</a:t>
            </a:r>
          </a:p>
          <a:p>
            <a:pPr>
              <a:lnSpc>
                <a:spcPct val="100000"/>
              </a:lnSpc>
              <a:spcBef>
                <a:spcPts val="0"/>
              </a:spcBef>
              <a:spcAft>
                <a:spcPts val="600"/>
              </a:spcAft>
            </a:pPr>
            <a:r>
              <a:rPr lang="en-AU" sz="2400">
                <a:solidFill>
                  <a:schemeClr val="accent2">
                    <a:lumMod val="90000"/>
                    <a:lumOff val="10000"/>
                  </a:schemeClr>
                </a:solidFill>
              </a:rPr>
              <a:t>Examples</a:t>
            </a:r>
          </a:p>
          <a:p>
            <a:pPr marL="457200" indent="-457200">
              <a:lnSpc>
                <a:spcPct val="100000"/>
              </a:lnSpc>
              <a:spcBef>
                <a:spcPts val="0"/>
              </a:spcBef>
              <a:spcAft>
                <a:spcPts val="600"/>
              </a:spcAft>
              <a:buAutoNum type="arabicPeriod"/>
            </a:pPr>
            <a:r>
              <a:rPr lang="en-AU" sz="2400"/>
              <a:t>ELICOS and language centres</a:t>
            </a:r>
          </a:p>
          <a:p>
            <a:pPr marL="457200" indent="-457200">
              <a:lnSpc>
                <a:spcPct val="100000"/>
              </a:lnSpc>
              <a:spcBef>
                <a:spcPts val="0"/>
              </a:spcBef>
              <a:spcAft>
                <a:spcPts val="600"/>
              </a:spcAft>
              <a:buAutoNum type="arabicPeriod"/>
            </a:pPr>
            <a:r>
              <a:rPr lang="en-AU" sz="2400"/>
              <a:t>‘Pathway’ providers (students in this group are particularly vulnerable to the seductive advertising of commercial cheat sites)</a:t>
            </a:r>
          </a:p>
          <a:p>
            <a:pPr marL="457200" indent="-457200">
              <a:lnSpc>
                <a:spcPct val="100000"/>
              </a:lnSpc>
              <a:spcBef>
                <a:spcPts val="0"/>
              </a:spcBef>
              <a:spcAft>
                <a:spcPts val="600"/>
              </a:spcAft>
              <a:buAutoNum type="arabicPeriod"/>
            </a:pPr>
            <a:r>
              <a:rPr lang="en-AU" sz="2400"/>
              <a:t>Other Independent Higher Education Providers</a:t>
            </a:r>
          </a:p>
          <a:p>
            <a:pPr>
              <a:lnSpc>
                <a:spcPct val="100000"/>
              </a:lnSpc>
              <a:spcBef>
                <a:spcPts val="0"/>
              </a:spcBef>
              <a:spcAft>
                <a:spcPts val="600"/>
              </a:spcAft>
            </a:pPr>
            <a:endParaRPr lang="en-AU" sz="2400"/>
          </a:p>
          <a:p>
            <a:pPr>
              <a:lnSpc>
                <a:spcPct val="100000"/>
              </a:lnSpc>
              <a:spcBef>
                <a:spcPts val="0"/>
              </a:spcBef>
              <a:spcAft>
                <a:spcPts val="600"/>
              </a:spcAft>
            </a:pPr>
            <a:r>
              <a:rPr lang="en-AU" sz="2400"/>
              <a:t>Ensure that students who have articulated into your institution have received the necessary academic integrity training (</a:t>
            </a:r>
            <a:r>
              <a:rPr lang="en-AU" sz="2400" err="1"/>
              <a:t>eg</a:t>
            </a:r>
            <a:r>
              <a:rPr lang="en-AU" sz="2400"/>
              <a:t> those who receive ‘block credit’).  </a:t>
            </a:r>
          </a:p>
          <a:p>
            <a:pPr marL="727075" lvl="1" indent="-457200">
              <a:lnSpc>
                <a:spcPct val="100000"/>
              </a:lnSpc>
              <a:spcBef>
                <a:spcPts val="0"/>
              </a:spcBef>
              <a:spcAft>
                <a:spcPts val="600"/>
              </a:spcAft>
              <a:buAutoNum type="arabicPeriod"/>
            </a:pPr>
            <a:endParaRPr lang="en-AU"/>
          </a:p>
        </p:txBody>
      </p:sp>
    </p:spTree>
    <p:extLst>
      <p:ext uri="{BB962C8B-B14F-4D97-AF65-F5344CB8AC3E}">
        <p14:creationId xmlns:p14="http://schemas.microsoft.com/office/powerpoint/2010/main" val="33388508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2030" y="479317"/>
            <a:ext cx="8928100" cy="460374"/>
          </a:xfrm>
        </p:spPr>
        <p:txBody>
          <a:bodyPr/>
          <a:lstStyle/>
          <a:p>
            <a:pPr algn="l"/>
            <a:r>
              <a:rPr lang="en-AU"/>
              <a:t>Actions to mitigate risks to academic integrity…</a:t>
            </a:r>
            <a:br>
              <a:rPr lang="en-AU"/>
            </a:br>
            <a:endParaRPr lang="en-AU"/>
          </a:p>
        </p:txBody>
      </p:sp>
      <p:sp>
        <p:nvSpPr>
          <p:cNvPr id="4" name="Content Placeholder 3"/>
          <p:cNvSpPr>
            <a:spLocks noGrp="1"/>
          </p:cNvSpPr>
          <p:nvPr>
            <p:ph sz="half" idx="2"/>
          </p:nvPr>
        </p:nvSpPr>
        <p:spPr>
          <a:xfrm>
            <a:off x="1632030" y="1163071"/>
            <a:ext cx="9965803" cy="5249304"/>
          </a:xfrm>
        </p:spPr>
        <p:txBody>
          <a:bodyPr/>
          <a:lstStyle/>
          <a:p>
            <a:pPr>
              <a:lnSpc>
                <a:spcPct val="100000"/>
              </a:lnSpc>
              <a:spcBef>
                <a:spcPts val="0"/>
              </a:spcBef>
              <a:spcAft>
                <a:spcPts val="600"/>
              </a:spcAft>
            </a:pPr>
            <a:r>
              <a:rPr lang="en-AU" sz="2400" dirty="0"/>
              <a:t>Include a range of preventative measures that take into account the student life-cycle from (pre)admission through to graduation:</a:t>
            </a:r>
          </a:p>
          <a:p>
            <a:pPr>
              <a:lnSpc>
                <a:spcPct val="100000"/>
              </a:lnSpc>
              <a:spcBef>
                <a:spcPts val="0"/>
              </a:spcBef>
              <a:spcAft>
                <a:spcPts val="600"/>
              </a:spcAft>
            </a:pPr>
            <a:r>
              <a:rPr lang="en-AU" sz="2400" dirty="0">
                <a:solidFill>
                  <a:schemeClr val="accent2">
                    <a:lumMod val="90000"/>
                    <a:lumOff val="10000"/>
                  </a:schemeClr>
                </a:solidFill>
              </a:rPr>
              <a:t>Provide training for</a:t>
            </a:r>
            <a:r>
              <a:rPr lang="en-AU" sz="2400" i="1" dirty="0">
                <a:solidFill>
                  <a:schemeClr val="accent2">
                    <a:lumMod val="90000"/>
                    <a:lumOff val="10000"/>
                  </a:schemeClr>
                </a:solidFill>
              </a:rPr>
              <a:t> all </a:t>
            </a:r>
            <a:r>
              <a:rPr lang="en-AU" sz="2400" dirty="0">
                <a:solidFill>
                  <a:schemeClr val="accent2">
                    <a:lumMod val="90000"/>
                    <a:lumOff val="10000"/>
                  </a:schemeClr>
                </a:solidFill>
              </a:rPr>
              <a:t>staff </a:t>
            </a:r>
          </a:p>
          <a:p>
            <a:pPr marL="727075" lvl="1" indent="-457200">
              <a:lnSpc>
                <a:spcPct val="100000"/>
              </a:lnSpc>
              <a:spcBef>
                <a:spcPts val="0"/>
              </a:spcBef>
              <a:spcAft>
                <a:spcPts val="600"/>
              </a:spcAft>
              <a:buAutoNum type="arabicPeriod"/>
            </a:pPr>
            <a:r>
              <a:rPr lang="en-AU" sz="2200" dirty="0"/>
              <a:t>Teachers (including sessional markers)</a:t>
            </a:r>
          </a:p>
          <a:p>
            <a:pPr marL="727075" lvl="1" indent="-457200">
              <a:lnSpc>
                <a:spcPct val="100000"/>
              </a:lnSpc>
              <a:spcBef>
                <a:spcPts val="0"/>
              </a:spcBef>
              <a:spcAft>
                <a:spcPts val="600"/>
              </a:spcAft>
              <a:buAutoNum type="arabicPeriod"/>
            </a:pPr>
            <a:r>
              <a:rPr lang="en-AU" sz="2200" dirty="0"/>
              <a:t>Senior managers</a:t>
            </a:r>
          </a:p>
          <a:p>
            <a:pPr marL="727075" lvl="1" indent="-457200">
              <a:lnSpc>
                <a:spcPct val="100000"/>
              </a:lnSpc>
              <a:spcBef>
                <a:spcPts val="0"/>
              </a:spcBef>
              <a:spcAft>
                <a:spcPts val="600"/>
              </a:spcAft>
              <a:buAutoNum type="arabicPeriod"/>
            </a:pPr>
            <a:r>
              <a:rPr lang="en-AU" sz="2200" dirty="0"/>
              <a:t>Academic integrity breach decision-makers</a:t>
            </a:r>
          </a:p>
          <a:p>
            <a:pPr marL="727075" lvl="1" indent="-457200">
              <a:lnSpc>
                <a:spcPct val="100000"/>
              </a:lnSpc>
              <a:spcBef>
                <a:spcPts val="0"/>
              </a:spcBef>
              <a:spcAft>
                <a:spcPts val="600"/>
              </a:spcAft>
              <a:buAutoNum type="arabicPeriod"/>
            </a:pPr>
            <a:r>
              <a:rPr lang="en-AU" sz="2200" dirty="0"/>
              <a:t>Support staff (</a:t>
            </a:r>
            <a:r>
              <a:rPr lang="en-AU" sz="2200" dirty="0" err="1"/>
              <a:t>eg</a:t>
            </a:r>
            <a:r>
              <a:rPr lang="en-AU" sz="2200" dirty="0"/>
              <a:t> librarians, learning advisors, academic developers)</a:t>
            </a:r>
          </a:p>
          <a:p>
            <a:pPr marL="727075" lvl="1" indent="-457200">
              <a:lnSpc>
                <a:spcPct val="100000"/>
              </a:lnSpc>
              <a:spcBef>
                <a:spcPts val="0"/>
              </a:spcBef>
              <a:spcAft>
                <a:spcPts val="600"/>
              </a:spcAft>
              <a:buAutoNum type="arabicPeriod"/>
            </a:pPr>
            <a:r>
              <a:rPr lang="en-AU" sz="2200" dirty="0"/>
              <a:t>Examination invigilators</a:t>
            </a:r>
          </a:p>
          <a:p>
            <a:pPr marL="727075" lvl="1" indent="-457200">
              <a:lnSpc>
                <a:spcPct val="100000"/>
              </a:lnSpc>
              <a:spcBef>
                <a:spcPts val="0"/>
              </a:spcBef>
              <a:spcAft>
                <a:spcPts val="600"/>
              </a:spcAft>
              <a:buAutoNum type="arabicPeriod"/>
            </a:pPr>
            <a:r>
              <a:rPr lang="en-AU" sz="2200" dirty="0"/>
              <a:t>Professional staff (</a:t>
            </a:r>
            <a:r>
              <a:rPr lang="en-AU" sz="2200" dirty="0" err="1"/>
              <a:t>eg</a:t>
            </a:r>
            <a:r>
              <a:rPr lang="en-AU" sz="2200" dirty="0"/>
              <a:t> admissions, marketing, counsellors, international advisors)</a:t>
            </a:r>
          </a:p>
          <a:p>
            <a:pPr marL="727075" lvl="1" indent="-457200">
              <a:lnSpc>
                <a:spcPct val="100000"/>
              </a:lnSpc>
              <a:spcBef>
                <a:spcPts val="0"/>
              </a:spcBef>
              <a:spcAft>
                <a:spcPts val="600"/>
              </a:spcAft>
              <a:buAutoNum type="arabicPeriod"/>
            </a:pPr>
            <a:r>
              <a:rPr lang="en-AU" sz="2200" dirty="0"/>
              <a:t>Facilities Management (they are often the first to see cheating advertisements)</a:t>
            </a:r>
          </a:p>
          <a:p>
            <a:pPr marL="727075" lvl="1" indent="-457200">
              <a:lnSpc>
                <a:spcPct val="100000"/>
              </a:lnSpc>
              <a:spcBef>
                <a:spcPts val="0"/>
              </a:spcBef>
              <a:spcAft>
                <a:spcPts val="600"/>
              </a:spcAft>
              <a:buAutoNum type="arabicPeriod"/>
            </a:pPr>
            <a:endParaRPr lang="en-AU" dirty="0"/>
          </a:p>
        </p:txBody>
      </p:sp>
    </p:spTree>
    <p:extLst>
      <p:ext uri="{BB962C8B-B14F-4D97-AF65-F5344CB8AC3E}">
        <p14:creationId xmlns:p14="http://schemas.microsoft.com/office/powerpoint/2010/main" val="2465954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9989" y="357380"/>
            <a:ext cx="7683459" cy="962989"/>
          </a:xfrm>
        </p:spPr>
        <p:txBody>
          <a:bodyPr/>
          <a:lstStyle/>
          <a:p>
            <a:pPr algn="l"/>
            <a:r>
              <a:rPr lang="en-AU"/>
              <a:t>The teaching and learning environment</a:t>
            </a:r>
          </a:p>
        </p:txBody>
      </p:sp>
      <p:sp>
        <p:nvSpPr>
          <p:cNvPr id="5" name="TextBox 4">
            <a:extLst>
              <a:ext uri="{FF2B5EF4-FFF2-40B4-BE49-F238E27FC236}">
                <a16:creationId xmlns:a16="http://schemas.microsoft.com/office/drawing/2014/main" id="{DA9EB51A-A299-4B26-89B0-0A9587B3D8E7}"/>
              </a:ext>
            </a:extLst>
          </p:cNvPr>
          <p:cNvSpPr txBox="1"/>
          <p:nvPr/>
        </p:nvSpPr>
        <p:spPr>
          <a:xfrm>
            <a:off x="2324407" y="6274139"/>
            <a:ext cx="7873340" cy="369332"/>
          </a:xfrm>
          <a:prstGeom prst="rect">
            <a:avLst/>
          </a:prstGeom>
          <a:noFill/>
        </p:spPr>
        <p:txBody>
          <a:bodyPr wrap="square" rtlCol="0">
            <a:spAutoFit/>
          </a:bodyPr>
          <a:lstStyle/>
          <a:p>
            <a:r>
              <a:rPr lang="en-AU">
                <a:solidFill>
                  <a:srgbClr val="000000"/>
                </a:solidFill>
                <a:hlinkClick r:id="rId3"/>
              </a:rPr>
              <a:t>https://cheatingandassessment.edu.au/</a:t>
            </a:r>
            <a:endParaRPr lang="en-AU">
              <a:solidFill>
                <a:srgbClr val="000000"/>
              </a:solidFill>
            </a:endParaRPr>
          </a:p>
        </p:txBody>
      </p:sp>
      <p:sp>
        <p:nvSpPr>
          <p:cNvPr id="6" name="TextBox 5">
            <a:extLst>
              <a:ext uri="{FF2B5EF4-FFF2-40B4-BE49-F238E27FC236}">
                <a16:creationId xmlns:a16="http://schemas.microsoft.com/office/drawing/2014/main" id="{0AE68F85-DFA0-47F0-86AF-C66EF78D94FD}"/>
              </a:ext>
            </a:extLst>
          </p:cNvPr>
          <p:cNvSpPr txBox="1"/>
          <p:nvPr/>
        </p:nvSpPr>
        <p:spPr>
          <a:xfrm>
            <a:off x="1437391" y="1283124"/>
            <a:ext cx="7178068" cy="4339650"/>
          </a:xfrm>
          <a:prstGeom prst="rect">
            <a:avLst/>
          </a:prstGeom>
          <a:noFill/>
        </p:spPr>
        <p:txBody>
          <a:bodyPr wrap="square" rtlCol="0">
            <a:spAutoFit/>
          </a:bodyPr>
          <a:lstStyle/>
          <a:p>
            <a:r>
              <a:rPr lang="en-US" sz="2800" dirty="0">
                <a:solidFill>
                  <a:srgbClr val="000000"/>
                </a:solidFill>
              </a:rPr>
              <a:t>More important than curriculum design is the </a:t>
            </a:r>
            <a:r>
              <a:rPr lang="en-US" sz="2800" b="1" dirty="0" err="1">
                <a:solidFill>
                  <a:srgbClr val="000000"/>
                </a:solidFill>
              </a:rPr>
              <a:t>Personalised</a:t>
            </a:r>
            <a:r>
              <a:rPr lang="en-US" sz="2800" b="1" dirty="0">
                <a:solidFill>
                  <a:srgbClr val="000000"/>
                </a:solidFill>
              </a:rPr>
              <a:t> Teaching and Learning relationship: </a:t>
            </a:r>
          </a:p>
          <a:p>
            <a:pPr marL="342900" indent="-342900">
              <a:buFontTx/>
              <a:buChar char="-"/>
            </a:pPr>
            <a:r>
              <a:rPr lang="en-US" sz="2400" dirty="0">
                <a:solidFill>
                  <a:srgbClr val="000000"/>
                </a:solidFill>
              </a:rPr>
              <a:t>Provide opportunities for students to approach lecturers and tutors for </a:t>
            </a:r>
            <a:r>
              <a:rPr lang="en-US" sz="2400" b="1" dirty="0">
                <a:solidFill>
                  <a:srgbClr val="000000"/>
                </a:solidFill>
              </a:rPr>
              <a:t>assistance </a:t>
            </a:r>
          </a:p>
          <a:p>
            <a:pPr marL="342900" indent="-342900">
              <a:buFontTx/>
              <a:buChar char="-"/>
            </a:pPr>
            <a:r>
              <a:rPr lang="en-US" sz="2400" dirty="0">
                <a:solidFill>
                  <a:srgbClr val="000000"/>
                </a:solidFill>
              </a:rPr>
              <a:t>Lecturers and tutors need to ensure that students</a:t>
            </a:r>
            <a:r>
              <a:rPr lang="en-US" sz="2400" b="1" dirty="0">
                <a:solidFill>
                  <a:srgbClr val="000000"/>
                </a:solidFill>
              </a:rPr>
              <a:t> understand </a:t>
            </a:r>
            <a:r>
              <a:rPr lang="en-US" sz="2400" dirty="0">
                <a:solidFill>
                  <a:srgbClr val="000000"/>
                </a:solidFill>
              </a:rPr>
              <a:t>what is required in assignments </a:t>
            </a:r>
          </a:p>
          <a:p>
            <a:pPr marL="342900" indent="-342900">
              <a:buFontTx/>
              <a:buChar char="-"/>
            </a:pPr>
            <a:r>
              <a:rPr lang="en-US" sz="2400" dirty="0">
                <a:solidFill>
                  <a:srgbClr val="000000"/>
                </a:solidFill>
              </a:rPr>
              <a:t>Ensure students receive </a:t>
            </a:r>
            <a:r>
              <a:rPr lang="en-US" sz="2400" b="1" dirty="0">
                <a:solidFill>
                  <a:srgbClr val="000000"/>
                </a:solidFill>
              </a:rPr>
              <a:t>sufficient feedback </a:t>
            </a:r>
            <a:r>
              <a:rPr lang="en-US" sz="2400" dirty="0">
                <a:solidFill>
                  <a:srgbClr val="000000"/>
                </a:solidFill>
              </a:rPr>
              <a:t>to learn from the work they do.</a:t>
            </a:r>
          </a:p>
          <a:p>
            <a:endParaRPr lang="en-US" sz="2400" dirty="0">
              <a:solidFill>
                <a:srgbClr val="000000"/>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19631" y="2309028"/>
            <a:ext cx="3164576" cy="2413442"/>
          </a:xfrm>
          <a:prstGeom prst="rect">
            <a:avLst/>
          </a:prstGeom>
        </p:spPr>
      </p:pic>
    </p:spTree>
    <p:extLst>
      <p:ext uri="{BB962C8B-B14F-4D97-AF65-F5344CB8AC3E}">
        <p14:creationId xmlns:p14="http://schemas.microsoft.com/office/powerpoint/2010/main" val="660689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8F7D4-D414-495D-B80B-695FFD3214A7}"/>
              </a:ext>
            </a:extLst>
          </p:cNvPr>
          <p:cNvSpPr>
            <a:spLocks noGrp="1"/>
          </p:cNvSpPr>
          <p:nvPr>
            <p:ph type="title"/>
          </p:nvPr>
        </p:nvSpPr>
        <p:spPr>
          <a:xfrm>
            <a:off x="1803134" y="571050"/>
            <a:ext cx="8928100" cy="460374"/>
          </a:xfrm>
        </p:spPr>
        <p:txBody>
          <a:bodyPr/>
          <a:lstStyle/>
          <a:p>
            <a:pPr algn="l"/>
            <a:r>
              <a:rPr lang="en-US"/>
              <a:t>Managing risk for different assessment types</a:t>
            </a:r>
            <a:endParaRPr lang="en-AU"/>
          </a:p>
        </p:txBody>
      </p:sp>
      <p:pic>
        <p:nvPicPr>
          <p:cNvPr id="4" name="Content Placeholder 3">
            <a:extLst>
              <a:ext uri="{FF2B5EF4-FFF2-40B4-BE49-F238E27FC236}">
                <a16:creationId xmlns:a16="http://schemas.microsoft.com/office/drawing/2014/main" id="{B152DB37-453F-4330-ABD2-B309B9CDB784}"/>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2737116" y="1522413"/>
            <a:ext cx="7994118" cy="3954462"/>
          </a:xfrm>
          <a:prstGeom prst="rect">
            <a:avLst/>
          </a:prstGeom>
        </p:spPr>
      </p:pic>
      <p:pic>
        <p:nvPicPr>
          <p:cNvPr id="5" name="Picture 4">
            <a:extLst>
              <a:ext uri="{FF2B5EF4-FFF2-40B4-BE49-F238E27FC236}">
                <a16:creationId xmlns:a16="http://schemas.microsoft.com/office/drawing/2014/main" id="{D228641A-4E89-4F1B-A1CF-9A4CD33E7F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8692" y="1309446"/>
            <a:ext cx="2287187" cy="769011"/>
          </a:xfrm>
          <a:prstGeom prst="rect">
            <a:avLst/>
          </a:prstGeom>
        </p:spPr>
      </p:pic>
      <p:sp>
        <p:nvSpPr>
          <p:cNvPr id="6" name="TextBox 5">
            <a:extLst>
              <a:ext uri="{FF2B5EF4-FFF2-40B4-BE49-F238E27FC236}">
                <a16:creationId xmlns:a16="http://schemas.microsoft.com/office/drawing/2014/main" id="{057E8593-060A-47F0-AA86-3245BC885272}"/>
              </a:ext>
            </a:extLst>
          </p:cNvPr>
          <p:cNvSpPr txBox="1"/>
          <p:nvPr/>
        </p:nvSpPr>
        <p:spPr>
          <a:xfrm>
            <a:off x="603317" y="2634501"/>
            <a:ext cx="5381845" cy="2677656"/>
          </a:xfrm>
          <a:prstGeom prst="rect">
            <a:avLst/>
          </a:prstGeom>
          <a:solidFill>
            <a:schemeClr val="accent4">
              <a:lumMod val="20000"/>
              <a:lumOff val="80000"/>
            </a:schemeClr>
          </a:solidFill>
          <a:ln w="19050">
            <a:solidFill>
              <a:schemeClr val="tx1"/>
            </a:solidFill>
          </a:ln>
        </p:spPr>
        <p:txBody>
          <a:bodyPr wrap="square" rtlCol="0">
            <a:spAutoFit/>
          </a:bodyPr>
          <a:lstStyle/>
          <a:p>
            <a:r>
              <a:rPr lang="en-US" sz="2400" b="1" dirty="0">
                <a:solidFill>
                  <a:srgbClr val="000000"/>
                </a:solidFill>
              </a:rPr>
              <a:t>Short turnaround time</a:t>
            </a:r>
          </a:p>
          <a:p>
            <a:r>
              <a:rPr lang="en-US" sz="2400" b="1" dirty="0">
                <a:solidFill>
                  <a:srgbClr val="000000"/>
                </a:solidFill>
              </a:rPr>
              <a:t>Strategy </a:t>
            </a:r>
            <a:r>
              <a:rPr lang="en-US" sz="2400" dirty="0">
                <a:solidFill>
                  <a:srgbClr val="000000"/>
                </a:solidFill>
              </a:rPr>
              <a:t>Provide early, low-stakes practice and feedback on similar/practice tasks. Allow peer collaboration if appropriate. Follow up the submission with a viva, to check that outsourcing has not occurred</a:t>
            </a:r>
            <a:endParaRPr lang="en-AU" sz="2400" dirty="0">
              <a:solidFill>
                <a:srgbClr val="000000"/>
              </a:solidFill>
            </a:endParaRPr>
          </a:p>
        </p:txBody>
      </p:sp>
      <p:sp>
        <p:nvSpPr>
          <p:cNvPr id="8" name="TextBox 7">
            <a:extLst>
              <a:ext uri="{FF2B5EF4-FFF2-40B4-BE49-F238E27FC236}">
                <a16:creationId xmlns:a16="http://schemas.microsoft.com/office/drawing/2014/main" id="{AB2150C1-FE3D-4DBF-ADB4-31089AE67ED4}"/>
              </a:ext>
            </a:extLst>
          </p:cNvPr>
          <p:cNvSpPr txBox="1"/>
          <p:nvPr/>
        </p:nvSpPr>
        <p:spPr>
          <a:xfrm>
            <a:off x="6096000" y="3429000"/>
            <a:ext cx="5381845" cy="3046988"/>
          </a:xfrm>
          <a:prstGeom prst="rect">
            <a:avLst/>
          </a:prstGeom>
          <a:solidFill>
            <a:schemeClr val="accent4">
              <a:lumMod val="20000"/>
              <a:lumOff val="80000"/>
            </a:schemeClr>
          </a:solidFill>
          <a:ln w="19050">
            <a:solidFill>
              <a:schemeClr val="tx1"/>
            </a:solidFill>
          </a:ln>
        </p:spPr>
        <p:txBody>
          <a:bodyPr wrap="square" rtlCol="0">
            <a:spAutoFit/>
          </a:bodyPr>
          <a:lstStyle/>
          <a:p>
            <a:r>
              <a:rPr lang="en-US" sz="2400" b="1" dirty="0">
                <a:solidFill>
                  <a:srgbClr val="000000"/>
                </a:solidFill>
              </a:rPr>
              <a:t>Heavily weighted assessments</a:t>
            </a:r>
          </a:p>
          <a:p>
            <a:r>
              <a:rPr lang="en-US" sz="2400" b="1" dirty="0">
                <a:solidFill>
                  <a:srgbClr val="000000"/>
                </a:solidFill>
              </a:rPr>
              <a:t>Strategy</a:t>
            </a:r>
            <a:r>
              <a:rPr lang="en-US" sz="2400" dirty="0">
                <a:solidFill>
                  <a:srgbClr val="000000"/>
                </a:solidFill>
              </a:rPr>
              <a:t> Provide ample prior practice and feedback opportunities. Break the task up into sequential components, submitted over time for feedback and monitoring of progress. </a:t>
            </a:r>
            <a:r>
              <a:rPr lang="en-US" sz="2400" dirty="0" err="1">
                <a:solidFill>
                  <a:srgbClr val="000000"/>
                </a:solidFill>
              </a:rPr>
              <a:t>Minimise</a:t>
            </a:r>
            <a:r>
              <a:rPr lang="en-US" sz="2400" dirty="0">
                <a:solidFill>
                  <a:srgbClr val="000000"/>
                </a:solidFill>
              </a:rPr>
              <a:t> the impact of failure on progression (e.g. supplementary assessment).</a:t>
            </a:r>
            <a:endParaRPr lang="en-AU" sz="2400" dirty="0">
              <a:solidFill>
                <a:srgbClr val="000000"/>
              </a:solidFill>
            </a:endParaRPr>
          </a:p>
        </p:txBody>
      </p:sp>
      <p:sp>
        <p:nvSpPr>
          <p:cNvPr id="9" name="TextBox 8">
            <a:extLst>
              <a:ext uri="{FF2B5EF4-FFF2-40B4-BE49-F238E27FC236}">
                <a16:creationId xmlns:a16="http://schemas.microsoft.com/office/drawing/2014/main" id="{057E8593-060A-47F0-AA86-3245BC885272}"/>
              </a:ext>
            </a:extLst>
          </p:cNvPr>
          <p:cNvSpPr txBox="1"/>
          <p:nvPr/>
        </p:nvSpPr>
        <p:spPr>
          <a:xfrm>
            <a:off x="6432437" y="1368351"/>
            <a:ext cx="5381845" cy="1569660"/>
          </a:xfrm>
          <a:prstGeom prst="rect">
            <a:avLst/>
          </a:prstGeom>
          <a:solidFill>
            <a:schemeClr val="accent4">
              <a:lumMod val="20000"/>
              <a:lumOff val="80000"/>
            </a:schemeClr>
          </a:solidFill>
          <a:ln w="19050">
            <a:solidFill>
              <a:schemeClr val="tx1"/>
            </a:solidFill>
          </a:ln>
        </p:spPr>
        <p:txBody>
          <a:bodyPr wrap="square" rtlCol="0">
            <a:spAutoFit/>
          </a:bodyPr>
          <a:lstStyle/>
          <a:p>
            <a:r>
              <a:rPr lang="en-US" sz="2400" dirty="0">
                <a:solidFill>
                  <a:srgbClr val="000000"/>
                </a:solidFill>
              </a:rPr>
              <a:t>While</a:t>
            </a:r>
            <a:r>
              <a:rPr lang="en-US" sz="2400" b="1" dirty="0">
                <a:solidFill>
                  <a:srgbClr val="000000"/>
                </a:solidFill>
              </a:rPr>
              <a:t> Authentic assessment </a:t>
            </a:r>
            <a:r>
              <a:rPr lang="en-US" sz="2400" dirty="0">
                <a:solidFill>
                  <a:srgbClr val="000000"/>
                </a:solidFill>
              </a:rPr>
              <a:t>cannot prevent cheating, it may make it less likely, and may also assist in </a:t>
            </a:r>
            <a:r>
              <a:rPr lang="en-US" sz="2400" b="1" dirty="0">
                <a:solidFill>
                  <a:srgbClr val="000000"/>
                </a:solidFill>
              </a:rPr>
              <a:t>detection</a:t>
            </a:r>
            <a:r>
              <a:rPr lang="en-US" sz="2400" dirty="0">
                <a:solidFill>
                  <a:srgbClr val="000000"/>
                </a:solidFill>
              </a:rPr>
              <a:t>.</a:t>
            </a:r>
          </a:p>
        </p:txBody>
      </p:sp>
    </p:spTree>
    <p:extLst>
      <p:ext uri="{BB962C8B-B14F-4D97-AF65-F5344CB8AC3E}">
        <p14:creationId xmlns:p14="http://schemas.microsoft.com/office/powerpoint/2010/main" val="54674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a:t>Discussion</a:t>
            </a:r>
          </a:p>
        </p:txBody>
      </p:sp>
      <p:sp>
        <p:nvSpPr>
          <p:cNvPr id="2" name="Content Placeholder 1"/>
          <p:cNvSpPr>
            <a:spLocks noGrp="1"/>
          </p:cNvSpPr>
          <p:nvPr>
            <p:ph sz="half" idx="2"/>
          </p:nvPr>
        </p:nvSpPr>
        <p:spPr>
          <a:xfrm>
            <a:off x="2026554" y="1255569"/>
            <a:ext cx="9281911" cy="5475011"/>
          </a:xfrm>
        </p:spPr>
        <p:txBody>
          <a:bodyPr/>
          <a:lstStyle/>
          <a:p>
            <a:pPr algn="ctr">
              <a:lnSpc>
                <a:spcPct val="100000"/>
              </a:lnSpc>
              <a:spcBef>
                <a:spcPts val="0"/>
              </a:spcBef>
              <a:spcAft>
                <a:spcPts val="600"/>
              </a:spcAft>
            </a:pPr>
            <a:r>
              <a:rPr lang="en-AU" sz="3200"/>
              <a:t>What curriculum and assessment strategies are utilised at your institution?</a:t>
            </a:r>
          </a:p>
          <a:p>
            <a:pPr algn="ctr">
              <a:lnSpc>
                <a:spcPct val="100000"/>
              </a:lnSpc>
              <a:spcBef>
                <a:spcPts val="0"/>
              </a:spcBef>
              <a:spcAft>
                <a:spcPts val="600"/>
              </a:spcAft>
            </a:pPr>
            <a:endParaRPr lang="en-AU" sz="3200"/>
          </a:p>
          <a:p>
            <a:pPr algn="ctr">
              <a:lnSpc>
                <a:spcPct val="100000"/>
              </a:lnSpc>
              <a:spcBef>
                <a:spcPts val="0"/>
              </a:spcBef>
              <a:spcAft>
                <a:spcPts val="600"/>
              </a:spcAft>
            </a:pPr>
            <a:endParaRPr lang="en-AU" sz="320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3129" y="2575819"/>
            <a:ext cx="2668760" cy="3846639"/>
          </a:xfrm>
          <a:prstGeom prst="rect">
            <a:avLst/>
          </a:prstGeom>
        </p:spPr>
      </p:pic>
    </p:spTree>
    <p:extLst>
      <p:ext uri="{BB962C8B-B14F-4D97-AF65-F5344CB8AC3E}">
        <p14:creationId xmlns:p14="http://schemas.microsoft.com/office/powerpoint/2010/main" val="38277907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63567" y="479316"/>
            <a:ext cx="9391087" cy="460374"/>
          </a:xfrm>
        </p:spPr>
        <p:txBody>
          <a:bodyPr/>
          <a:lstStyle/>
          <a:p>
            <a:pPr algn="l"/>
            <a:r>
              <a:rPr lang="en-AU"/>
              <a:t>Training and guidance for staff and students</a:t>
            </a:r>
          </a:p>
        </p:txBody>
      </p:sp>
      <p:sp>
        <p:nvSpPr>
          <p:cNvPr id="2" name="Content Placeholder 1"/>
          <p:cNvSpPr>
            <a:spLocks noGrp="1"/>
          </p:cNvSpPr>
          <p:nvPr>
            <p:ph sz="half" idx="2"/>
          </p:nvPr>
        </p:nvSpPr>
        <p:spPr>
          <a:xfrm>
            <a:off x="1563567" y="1217483"/>
            <a:ext cx="9698600" cy="5475011"/>
          </a:xfrm>
        </p:spPr>
        <p:txBody>
          <a:bodyPr/>
          <a:lstStyle/>
          <a:p>
            <a:pPr>
              <a:lnSpc>
                <a:spcPct val="100000"/>
              </a:lnSpc>
              <a:spcBef>
                <a:spcPts val="0"/>
              </a:spcBef>
              <a:spcAft>
                <a:spcPts val="600"/>
              </a:spcAft>
            </a:pPr>
            <a:r>
              <a:rPr lang="en-AU" sz="2400"/>
              <a:t>International scholarship recommends that institutions have a central office or standing committee with a specific remit for academic integrity (HEA 2011).</a:t>
            </a:r>
          </a:p>
          <a:p>
            <a:pPr>
              <a:lnSpc>
                <a:spcPct val="100000"/>
              </a:lnSpc>
              <a:spcBef>
                <a:spcPts val="0"/>
              </a:spcBef>
              <a:spcAft>
                <a:spcPts val="600"/>
              </a:spcAft>
            </a:pPr>
            <a:r>
              <a:rPr lang="en-AU" sz="2400">
                <a:solidFill>
                  <a:schemeClr val="accent1">
                    <a:lumMod val="75000"/>
                  </a:schemeClr>
                </a:solidFill>
              </a:rPr>
              <a:t>Benefits:</a:t>
            </a:r>
          </a:p>
          <a:p>
            <a:pPr marL="514350" indent="-514350">
              <a:lnSpc>
                <a:spcPct val="100000"/>
              </a:lnSpc>
              <a:spcBef>
                <a:spcPts val="0"/>
              </a:spcBef>
              <a:spcAft>
                <a:spcPts val="600"/>
              </a:spcAft>
              <a:buAutoNum type="arabicPeriod"/>
            </a:pPr>
            <a:r>
              <a:rPr lang="en-AU" sz="2200"/>
              <a:t>‘The buck stops here’</a:t>
            </a:r>
          </a:p>
          <a:p>
            <a:pPr marL="514350" indent="-514350">
              <a:lnSpc>
                <a:spcPct val="100000"/>
              </a:lnSpc>
              <a:spcBef>
                <a:spcPts val="0"/>
              </a:spcBef>
              <a:spcAft>
                <a:spcPts val="600"/>
              </a:spcAft>
              <a:buAutoNum type="arabicPeriod"/>
            </a:pPr>
            <a:r>
              <a:rPr lang="en-AU" sz="2200"/>
              <a:t>Consistent approach and training across the institution</a:t>
            </a:r>
          </a:p>
          <a:p>
            <a:pPr marL="514350" indent="-514350">
              <a:lnSpc>
                <a:spcPct val="100000"/>
              </a:lnSpc>
              <a:spcBef>
                <a:spcPts val="0"/>
              </a:spcBef>
              <a:spcAft>
                <a:spcPts val="600"/>
              </a:spcAft>
              <a:buAutoNum type="arabicPeriod"/>
            </a:pPr>
            <a:r>
              <a:rPr lang="en-AU" sz="2200"/>
              <a:t>Central point of expertise for decision-making</a:t>
            </a:r>
          </a:p>
          <a:p>
            <a:pPr marL="514350" indent="-514350">
              <a:lnSpc>
                <a:spcPct val="100000"/>
              </a:lnSpc>
              <a:spcBef>
                <a:spcPts val="0"/>
              </a:spcBef>
              <a:spcAft>
                <a:spcPts val="600"/>
              </a:spcAft>
              <a:buAutoNum type="arabicPeriod"/>
            </a:pPr>
            <a:r>
              <a:rPr lang="en-AU" sz="2200"/>
              <a:t>Consistent outcomes for breaches (natural justice for students)</a:t>
            </a:r>
          </a:p>
          <a:p>
            <a:pPr marL="514350" indent="-514350">
              <a:lnSpc>
                <a:spcPct val="100000"/>
              </a:lnSpc>
              <a:spcBef>
                <a:spcPts val="0"/>
              </a:spcBef>
              <a:spcAft>
                <a:spcPts val="600"/>
              </a:spcAft>
              <a:buAutoNum type="arabicPeriod"/>
            </a:pPr>
            <a:r>
              <a:rPr lang="en-AU" sz="2200"/>
              <a:t>Resourced to provide a pro-active rather than reactive approach (</a:t>
            </a:r>
            <a:r>
              <a:rPr lang="en-AU" sz="2200" err="1"/>
              <a:t>eg</a:t>
            </a:r>
            <a:r>
              <a:rPr lang="en-AU" sz="2200"/>
              <a:t> marketing and communication)</a:t>
            </a:r>
          </a:p>
          <a:p>
            <a:pPr marL="514350" indent="-514350">
              <a:lnSpc>
                <a:spcPct val="100000"/>
              </a:lnSpc>
              <a:spcBef>
                <a:spcPts val="0"/>
              </a:spcBef>
              <a:spcAft>
                <a:spcPts val="600"/>
              </a:spcAft>
              <a:buAutoNum type="arabicPeriod"/>
            </a:pPr>
            <a:r>
              <a:rPr lang="en-AU" sz="2200"/>
              <a:t>Oversight of breach database, with reporting of issues to senior managers </a:t>
            </a:r>
          </a:p>
          <a:p>
            <a:pPr algn="ctr">
              <a:lnSpc>
                <a:spcPct val="100000"/>
              </a:lnSpc>
              <a:spcBef>
                <a:spcPts val="0"/>
              </a:spcBef>
              <a:spcAft>
                <a:spcPts val="600"/>
              </a:spcAft>
            </a:pPr>
            <a:endParaRPr lang="en-AU" sz="3200"/>
          </a:p>
        </p:txBody>
      </p:sp>
    </p:spTree>
    <p:extLst>
      <p:ext uri="{BB962C8B-B14F-4D97-AF65-F5344CB8AC3E}">
        <p14:creationId xmlns:p14="http://schemas.microsoft.com/office/powerpoint/2010/main" val="358431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4467CE-1DC6-400B-A30B-F25987337A7D}"/>
              </a:ext>
            </a:extLst>
          </p:cNvPr>
          <p:cNvSpPr>
            <a:spLocks noGrp="1"/>
          </p:cNvSpPr>
          <p:nvPr>
            <p:ph type="title"/>
          </p:nvPr>
        </p:nvSpPr>
        <p:spPr>
          <a:xfrm>
            <a:off x="2269623" y="328846"/>
            <a:ext cx="8928100" cy="990668"/>
          </a:xfrm>
        </p:spPr>
        <p:txBody>
          <a:bodyPr/>
          <a:lstStyle/>
          <a:p>
            <a:r>
              <a:rPr lang="en-AU"/>
              <a:t>Training and guidance for staff and students - example</a:t>
            </a:r>
            <a:br>
              <a:rPr lang="en-AU"/>
            </a:br>
            <a:r>
              <a:rPr lang="en-AU"/>
              <a:t/>
            </a:r>
            <a:br>
              <a:rPr lang="en-AU"/>
            </a:br>
            <a:endParaRPr lang="en-AU"/>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3366803" y="1319514"/>
            <a:ext cx="6139918" cy="4538201"/>
          </a:xfrm>
        </p:spPr>
      </p:pic>
      <p:sp>
        <p:nvSpPr>
          <p:cNvPr id="2" name="Slide Number Placeholder 1">
            <a:extLst>
              <a:ext uri="{FF2B5EF4-FFF2-40B4-BE49-F238E27FC236}">
                <a16:creationId xmlns:a16="http://schemas.microsoft.com/office/drawing/2014/main" id="{A9B9DA18-FEFA-45D3-8982-26C53B1A0AF6}"/>
              </a:ext>
            </a:extLst>
          </p:cNvPr>
          <p:cNvSpPr>
            <a:spLocks noGrp="1"/>
          </p:cNvSpPr>
          <p:nvPr>
            <p:ph type="sldNum" sz="quarter" idx="12"/>
          </p:nvPr>
        </p:nvSpPr>
        <p:spPr/>
        <p:txBody>
          <a:bodyPr/>
          <a:lstStyle/>
          <a:p>
            <a:fld id="{F4C72923-5B43-4032-B18B-56B4BFB05EFB}" type="slidenum">
              <a:rPr lang="en-AU" smtClean="0">
                <a:solidFill>
                  <a:srgbClr val="003B45"/>
                </a:solidFill>
              </a:rPr>
              <a:pPr/>
              <a:t>38</a:t>
            </a:fld>
            <a:endParaRPr lang="en-AU">
              <a:solidFill>
                <a:srgbClr val="003B45"/>
              </a:solidFill>
            </a:endParaRPr>
          </a:p>
        </p:txBody>
      </p:sp>
      <p:sp>
        <p:nvSpPr>
          <p:cNvPr id="5" name="Rectangle 4"/>
          <p:cNvSpPr/>
          <p:nvPr/>
        </p:nvSpPr>
        <p:spPr>
          <a:xfrm>
            <a:off x="3443921" y="6231369"/>
            <a:ext cx="6941489" cy="523220"/>
          </a:xfrm>
          <a:prstGeom prst="rect">
            <a:avLst/>
          </a:prstGeom>
        </p:spPr>
        <p:txBody>
          <a:bodyPr wrap="square">
            <a:spAutoFit/>
          </a:bodyPr>
          <a:lstStyle/>
          <a:p>
            <a:r>
              <a:rPr lang="en-AU" sz="1400">
                <a:solidFill>
                  <a:srgbClr val="000000"/>
                </a:solidFill>
                <a:hlinkClick r:id="rId4"/>
              </a:rPr>
              <a:t>https://www.teqsa.gov.au/latest-news/publications/good-practice-note-addressing-contract-cheating-safeguard-academic</a:t>
            </a:r>
            <a:r>
              <a:rPr lang="en-AU" sz="1400">
                <a:solidFill>
                  <a:srgbClr val="000000"/>
                </a:solidFill>
              </a:rPr>
              <a:t> </a:t>
            </a:r>
          </a:p>
        </p:txBody>
      </p:sp>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4254" y="463520"/>
            <a:ext cx="1603387" cy="2182557"/>
          </a:xfrm>
          <a:prstGeom prst="rect">
            <a:avLst/>
          </a:prstGeom>
        </p:spPr>
      </p:pic>
    </p:spTree>
    <p:extLst>
      <p:ext uri="{BB962C8B-B14F-4D97-AF65-F5344CB8AC3E}">
        <p14:creationId xmlns:p14="http://schemas.microsoft.com/office/powerpoint/2010/main" val="40434314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69623" y="606637"/>
            <a:ext cx="8928100" cy="915775"/>
          </a:xfrm>
        </p:spPr>
        <p:txBody>
          <a:bodyPr/>
          <a:lstStyle/>
          <a:p>
            <a:r>
              <a:rPr lang="en-AU"/>
              <a:t>Training and guidance for staff and students  example</a:t>
            </a:r>
          </a:p>
        </p:txBody>
      </p:sp>
      <p:pic>
        <p:nvPicPr>
          <p:cNvPr id="4" name="Content Placeholder 3"/>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1803668" y="1646527"/>
            <a:ext cx="9394055" cy="4798340"/>
          </a:xfrm>
          <a:prstGeom prst="rect">
            <a:avLst/>
          </a:prstGeom>
        </p:spPr>
      </p:pic>
    </p:spTree>
    <p:extLst>
      <p:ext uri="{BB962C8B-B14F-4D97-AF65-F5344CB8AC3E}">
        <p14:creationId xmlns:p14="http://schemas.microsoft.com/office/powerpoint/2010/main" val="10098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297" y="606638"/>
            <a:ext cx="9856426" cy="460374"/>
          </a:xfrm>
        </p:spPr>
        <p:txBody>
          <a:bodyPr/>
          <a:lstStyle/>
          <a:p>
            <a:pPr algn="l"/>
            <a:r>
              <a:rPr lang="en-AU"/>
              <a:t>Defining academic integrity</a:t>
            </a:r>
          </a:p>
        </p:txBody>
      </p:sp>
      <p:sp>
        <p:nvSpPr>
          <p:cNvPr id="4" name="TextBox 3"/>
          <p:cNvSpPr txBox="1"/>
          <p:nvPr/>
        </p:nvSpPr>
        <p:spPr>
          <a:xfrm>
            <a:off x="1341297" y="1527584"/>
            <a:ext cx="9585198" cy="4216539"/>
          </a:xfrm>
          <a:prstGeom prst="rect">
            <a:avLst/>
          </a:prstGeom>
          <a:noFill/>
        </p:spPr>
        <p:txBody>
          <a:bodyPr wrap="square" rtlCol="0">
            <a:spAutoFit/>
          </a:bodyPr>
          <a:lstStyle/>
          <a:p>
            <a:r>
              <a:rPr lang="en-AU" sz="2400" i="1" dirty="0">
                <a:solidFill>
                  <a:schemeClr val="accent2">
                    <a:lumMod val="90000"/>
                    <a:lumOff val="10000"/>
                  </a:schemeClr>
                </a:solidFill>
              </a:rPr>
              <a:t>Academic integrity means acting with the values of honesty, trust, fairness, respect and responsibility in learning, teaching and research.</a:t>
            </a:r>
          </a:p>
          <a:p>
            <a:endParaRPr lang="en-AU" sz="2400" i="1" dirty="0"/>
          </a:p>
          <a:p>
            <a:pPr lvl="1"/>
            <a:r>
              <a:rPr lang="en-AU" sz="2400" dirty="0"/>
              <a:t>Universities consider that it is vital for students and all staff act in an honest way and take responsibility for their actions and every part of their work. Staff should be role models to students. Academic integrity is important for an individual’s and a university’s reputation. </a:t>
            </a:r>
          </a:p>
          <a:p>
            <a:pPr lvl="1"/>
            <a:endParaRPr lang="en-AU" sz="2400" dirty="0"/>
          </a:p>
          <a:p>
            <a:pPr lvl="1"/>
            <a:r>
              <a:rPr lang="en-AU" sz="1400" dirty="0"/>
              <a:t>(Universities Australia 2017, adapted from Exemplary Academic Integrity Project 2013 and Fundamental Values of Academic Integrity 1998)</a:t>
            </a:r>
          </a:p>
        </p:txBody>
      </p:sp>
    </p:spTree>
    <p:extLst>
      <p:ext uri="{BB962C8B-B14F-4D97-AF65-F5344CB8AC3E}">
        <p14:creationId xmlns:p14="http://schemas.microsoft.com/office/powerpoint/2010/main" val="35760703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sz="half" idx="2"/>
          </p:nvPr>
        </p:nvPicPr>
        <p:blipFill rotWithShape="1">
          <a:blip r:embed="rId3" cstate="email">
            <a:extLst>
              <a:ext uri="{28A0092B-C50C-407E-A947-70E740481C1C}">
                <a14:useLocalDpi xmlns:a14="http://schemas.microsoft.com/office/drawing/2010/main"/>
              </a:ext>
            </a:extLst>
          </a:blip>
          <a:stretch/>
        </p:blipFill>
        <p:spPr bwMode="auto">
          <a:xfrm>
            <a:off x="3125163" y="1088020"/>
            <a:ext cx="6319777" cy="4745621"/>
          </a:xfrm>
          <a:prstGeom prst="rect">
            <a:avLst/>
          </a:prstGeom>
          <a:ln>
            <a:solidFill>
              <a:schemeClr val="tx1"/>
            </a:solidFill>
          </a:ln>
          <a:extLst>
            <a:ext uri="{53640926-AAD7-44D8-BBD7-CCE9431645EC}">
              <a14:shadowObscured xmlns:a14="http://schemas.microsoft.com/office/drawing/2010/main"/>
            </a:ext>
          </a:extLst>
        </p:spPr>
      </p:pic>
      <p:sp>
        <p:nvSpPr>
          <p:cNvPr id="5" name="Rectangle 4"/>
          <p:cNvSpPr/>
          <p:nvPr/>
        </p:nvSpPr>
        <p:spPr>
          <a:xfrm>
            <a:off x="2893671" y="6251332"/>
            <a:ext cx="8075876" cy="338554"/>
          </a:xfrm>
          <a:prstGeom prst="rect">
            <a:avLst/>
          </a:prstGeom>
        </p:spPr>
        <p:txBody>
          <a:bodyPr wrap="square">
            <a:spAutoFit/>
          </a:bodyPr>
          <a:lstStyle/>
          <a:p>
            <a:r>
              <a:rPr lang="en-AU" sz="1600">
                <a:solidFill>
                  <a:srgbClr val="000000"/>
                </a:solidFill>
                <a:hlinkClick r:id="rId4"/>
              </a:rPr>
              <a:t>https://www.epigeum.com/custom/uploads/2019/03/Academic_Integrity_Flyer_Web.pdf</a:t>
            </a:r>
            <a:endParaRPr lang="en-AU" sz="1600">
              <a:solidFill>
                <a:srgbClr val="000000"/>
              </a:solidFill>
            </a:endParaRPr>
          </a:p>
        </p:txBody>
      </p:sp>
      <p:sp>
        <p:nvSpPr>
          <p:cNvPr id="6" name="Title 2"/>
          <p:cNvSpPr>
            <a:spLocks noGrp="1"/>
          </p:cNvSpPr>
          <p:nvPr>
            <p:ph type="title"/>
          </p:nvPr>
        </p:nvSpPr>
        <p:spPr>
          <a:xfrm>
            <a:off x="462986" y="294122"/>
            <a:ext cx="11285317" cy="561402"/>
          </a:xfrm>
        </p:spPr>
        <p:txBody>
          <a:bodyPr/>
          <a:lstStyle/>
          <a:p>
            <a:r>
              <a:rPr lang="en-AU"/>
              <a:t>Training and guidance for staff and students - example</a:t>
            </a:r>
          </a:p>
        </p:txBody>
      </p:sp>
    </p:spTree>
    <p:extLst>
      <p:ext uri="{BB962C8B-B14F-4D97-AF65-F5344CB8AC3E}">
        <p14:creationId xmlns:p14="http://schemas.microsoft.com/office/powerpoint/2010/main" val="36737837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9623" y="328846"/>
            <a:ext cx="8928100" cy="460374"/>
          </a:xfrm>
        </p:spPr>
        <p:txBody>
          <a:bodyPr/>
          <a:lstStyle/>
          <a:p>
            <a:pPr algn="l"/>
            <a:r>
              <a:rPr lang="en-AU"/>
              <a:t>Consequences for breaches</a:t>
            </a:r>
          </a:p>
        </p:txBody>
      </p:sp>
      <p:sp>
        <p:nvSpPr>
          <p:cNvPr id="3" name="Content Placeholder 2"/>
          <p:cNvSpPr>
            <a:spLocks noGrp="1"/>
          </p:cNvSpPr>
          <p:nvPr>
            <p:ph sz="half" idx="2"/>
          </p:nvPr>
        </p:nvSpPr>
        <p:spPr>
          <a:xfrm>
            <a:off x="2269623" y="966302"/>
            <a:ext cx="8928100" cy="5226154"/>
          </a:xfrm>
        </p:spPr>
        <p:txBody>
          <a:bodyPr/>
          <a:lstStyle/>
          <a:p>
            <a:pPr>
              <a:lnSpc>
                <a:spcPct val="100000"/>
              </a:lnSpc>
              <a:spcBef>
                <a:spcPts val="0"/>
              </a:spcBef>
              <a:spcAft>
                <a:spcPts val="600"/>
              </a:spcAft>
            </a:pPr>
            <a:r>
              <a:rPr lang="en-AU" sz="2400"/>
              <a:t>There must be a clear and consistent framework across all disciplines, and this must be communicated to both staff and students.</a:t>
            </a:r>
          </a:p>
          <a:p>
            <a:pPr>
              <a:lnSpc>
                <a:spcPct val="100000"/>
              </a:lnSpc>
              <a:spcBef>
                <a:spcPts val="0"/>
              </a:spcBef>
              <a:spcAft>
                <a:spcPts val="600"/>
              </a:spcAft>
            </a:pPr>
            <a:r>
              <a:rPr lang="en-AU" sz="2400">
                <a:solidFill>
                  <a:schemeClr val="accent1">
                    <a:lumMod val="75000"/>
                  </a:schemeClr>
                </a:solidFill>
              </a:rPr>
              <a:t>Level of consequence should vary depending on:</a:t>
            </a:r>
          </a:p>
          <a:p>
            <a:pPr marL="612775" lvl="1" indent="-342900">
              <a:lnSpc>
                <a:spcPct val="100000"/>
              </a:lnSpc>
              <a:spcBef>
                <a:spcPts val="0"/>
              </a:spcBef>
              <a:spcAft>
                <a:spcPts val="600"/>
              </a:spcAft>
            </a:pPr>
            <a:r>
              <a:rPr lang="en-AU" sz="2200"/>
              <a:t>student education/understanding</a:t>
            </a:r>
          </a:p>
          <a:p>
            <a:pPr marL="612775" lvl="1" indent="-342900">
              <a:lnSpc>
                <a:spcPct val="100000"/>
              </a:lnSpc>
              <a:spcBef>
                <a:spcPts val="0"/>
              </a:spcBef>
              <a:spcAft>
                <a:spcPts val="600"/>
              </a:spcAft>
            </a:pPr>
            <a:r>
              <a:rPr lang="en-AU" sz="2200"/>
              <a:t>extent of breach</a:t>
            </a:r>
          </a:p>
          <a:p>
            <a:pPr marL="612775" lvl="1" indent="-342900">
              <a:lnSpc>
                <a:spcPct val="100000"/>
              </a:lnSpc>
              <a:spcBef>
                <a:spcPts val="0"/>
              </a:spcBef>
              <a:spcAft>
                <a:spcPts val="600"/>
              </a:spcAft>
            </a:pPr>
            <a:r>
              <a:rPr lang="en-AU" sz="2200"/>
              <a:t>level of student </a:t>
            </a:r>
          </a:p>
          <a:p>
            <a:pPr marL="612775" lvl="1" indent="-342900">
              <a:lnSpc>
                <a:spcPct val="100000"/>
              </a:lnSpc>
              <a:spcBef>
                <a:spcPts val="0"/>
              </a:spcBef>
              <a:spcAft>
                <a:spcPts val="600"/>
              </a:spcAft>
            </a:pPr>
            <a:r>
              <a:rPr lang="en-AU" sz="2200"/>
              <a:t>whether the incident is a first or repeated behaviour (this is impossible to determine if a central breach database is not maintained)</a:t>
            </a:r>
          </a:p>
          <a:p>
            <a:pPr marL="342900" indent="-342900">
              <a:lnSpc>
                <a:spcPct val="100000"/>
              </a:lnSpc>
              <a:spcBef>
                <a:spcPts val="0"/>
              </a:spcBef>
              <a:spcAft>
                <a:spcPts val="600"/>
              </a:spcAft>
            </a:pPr>
            <a:r>
              <a:rPr lang="en-AU" sz="2400"/>
              <a:t>Note:</a:t>
            </a:r>
            <a:r>
              <a:rPr lang="en-AU" sz="2400">
                <a:solidFill>
                  <a:schemeClr val="accent1">
                    <a:lumMod val="75000"/>
                  </a:schemeClr>
                </a:solidFill>
              </a:rPr>
              <a:t> All outcomes should be considered ‘educative’</a:t>
            </a:r>
          </a:p>
          <a:p>
            <a:pPr marL="342900" indent="-342900">
              <a:lnSpc>
                <a:spcPct val="100000"/>
              </a:lnSpc>
              <a:spcBef>
                <a:spcPts val="0"/>
              </a:spcBef>
              <a:spcAft>
                <a:spcPts val="600"/>
              </a:spcAft>
              <a:buFont typeface="Arial" panose="020B0604020202020204" pitchFamily="34" charset="0"/>
              <a:buChar char="•"/>
            </a:pPr>
            <a:r>
              <a:rPr lang="en-AU" sz="2200"/>
              <a:t>Even when a suspension is applied, it is not to ‘punish’ the student but to allow the student to reflect on the behaviour and seek the necessary support for successful learning.</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45026" y="1522144"/>
            <a:ext cx="2268979" cy="2170180"/>
          </a:xfrm>
          <a:prstGeom prst="rect">
            <a:avLst/>
          </a:prstGeom>
        </p:spPr>
      </p:pic>
    </p:spTree>
    <p:extLst>
      <p:ext uri="{BB962C8B-B14F-4D97-AF65-F5344CB8AC3E}">
        <p14:creationId xmlns:p14="http://schemas.microsoft.com/office/powerpoint/2010/main" val="39159805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033" y="456167"/>
            <a:ext cx="10903352" cy="460374"/>
          </a:xfrm>
        </p:spPr>
        <p:txBody>
          <a:bodyPr/>
          <a:lstStyle/>
          <a:p>
            <a:r>
              <a:rPr lang="en-AU"/>
              <a:t>Clear guidelines to ensure consistent outcomes - example</a:t>
            </a:r>
            <a:br>
              <a:rPr lang="en-AU"/>
            </a:br>
            <a:endParaRPr lang="en-AU"/>
          </a:p>
        </p:txBody>
      </p:sp>
      <p:pic>
        <p:nvPicPr>
          <p:cNvPr id="1026" name="Picture 2" descr="Guidelines for Applying Penalties, Curtin University"/>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679339" y="1192751"/>
            <a:ext cx="8794740" cy="4899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1443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3015" y="560339"/>
            <a:ext cx="8928100" cy="460374"/>
          </a:xfrm>
        </p:spPr>
        <p:txBody>
          <a:bodyPr/>
          <a:lstStyle/>
          <a:p>
            <a:r>
              <a:rPr lang="en-AU">
                <a:solidFill>
                  <a:schemeClr val="tx1"/>
                </a:solidFill>
              </a:rPr>
              <a:t>Contract cheating often goes unreported</a:t>
            </a:r>
            <a:r>
              <a:rPr lang="en-AU">
                <a:solidFill>
                  <a:schemeClr val="accent1">
                    <a:lumMod val="75000"/>
                  </a:schemeClr>
                </a:solidFill>
              </a:rPr>
              <a:t/>
            </a:r>
            <a:br>
              <a:rPr lang="en-AU">
                <a:solidFill>
                  <a:schemeClr val="accent1">
                    <a:lumMod val="75000"/>
                  </a:schemeClr>
                </a:solidFill>
              </a:rPr>
            </a:br>
            <a:endParaRPr lang="en-AU"/>
          </a:p>
        </p:txBody>
      </p:sp>
      <p:pic>
        <p:nvPicPr>
          <p:cNvPr id="4" name="Content Placeholder 3"/>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7153150" y="3284537"/>
            <a:ext cx="4456253" cy="2649710"/>
          </a:xfrm>
          <a:prstGeom prst="rect">
            <a:avLst/>
          </a:prstGeom>
        </p:spPr>
      </p:pic>
      <p:sp>
        <p:nvSpPr>
          <p:cNvPr id="5" name="Rectangle 4"/>
          <p:cNvSpPr/>
          <p:nvPr/>
        </p:nvSpPr>
        <p:spPr>
          <a:xfrm>
            <a:off x="7449795" y="6130115"/>
            <a:ext cx="4025013" cy="276999"/>
          </a:xfrm>
          <a:prstGeom prst="rect">
            <a:avLst/>
          </a:prstGeom>
        </p:spPr>
        <p:txBody>
          <a:bodyPr wrap="none">
            <a:spAutoFit/>
          </a:bodyPr>
          <a:lstStyle/>
          <a:p>
            <a:r>
              <a:rPr lang="en-AU" sz="1200">
                <a:solidFill>
                  <a:srgbClr val="000000"/>
                </a:solidFill>
                <a:hlinkClick r:id="rId4"/>
              </a:rPr>
              <a:t>https://www.turnitin.com/products/authorship-investigate</a:t>
            </a:r>
            <a:r>
              <a:rPr lang="en-AU" sz="1200">
                <a:solidFill>
                  <a:srgbClr val="000000"/>
                </a:solidFill>
              </a:rPr>
              <a:t> </a:t>
            </a:r>
          </a:p>
        </p:txBody>
      </p: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02372" y="3807623"/>
            <a:ext cx="4007177" cy="1788203"/>
          </a:xfrm>
          <a:prstGeom prst="rect">
            <a:avLst/>
          </a:prstGeom>
        </p:spPr>
      </p:pic>
      <p:sp>
        <p:nvSpPr>
          <p:cNvPr id="6" name="Rectangle 5"/>
          <p:cNvSpPr/>
          <p:nvPr/>
        </p:nvSpPr>
        <p:spPr>
          <a:xfrm>
            <a:off x="707121" y="1519009"/>
            <a:ext cx="5389944" cy="1938992"/>
          </a:xfrm>
          <a:prstGeom prst="rect">
            <a:avLst/>
          </a:prstGeom>
        </p:spPr>
        <p:txBody>
          <a:bodyPr wrap="square">
            <a:spAutoFit/>
          </a:bodyPr>
          <a:lstStyle/>
          <a:p>
            <a:r>
              <a:rPr lang="en-AU" sz="2400" dirty="0">
                <a:solidFill>
                  <a:schemeClr val="accent1">
                    <a:lumMod val="75000"/>
                  </a:schemeClr>
                </a:solidFill>
              </a:rPr>
              <a:t>Three reasons:</a:t>
            </a:r>
          </a:p>
          <a:p>
            <a:pPr marL="457200" indent="-457200">
              <a:buAutoNum type="arabicPeriod"/>
            </a:pPr>
            <a:r>
              <a:rPr lang="en-AU" sz="2400" dirty="0"/>
              <a:t>Perceptions that it’s ‘impossible to</a:t>
            </a:r>
          </a:p>
          <a:p>
            <a:r>
              <a:rPr lang="en-AU" sz="2400" dirty="0"/>
              <a:t>     prove’</a:t>
            </a:r>
          </a:p>
          <a:p>
            <a:r>
              <a:rPr lang="en-AU" sz="2400" dirty="0"/>
              <a:t>2. Too time consuming </a:t>
            </a:r>
          </a:p>
          <a:p>
            <a:r>
              <a:rPr lang="en-AU" sz="2400" dirty="0"/>
              <a:t>3. Staff don’t feel encouraged to report</a:t>
            </a:r>
          </a:p>
        </p:txBody>
      </p:sp>
      <p:sp>
        <p:nvSpPr>
          <p:cNvPr id="7" name="TextBox 6"/>
          <p:cNvSpPr txBox="1"/>
          <p:nvPr/>
        </p:nvSpPr>
        <p:spPr>
          <a:xfrm>
            <a:off x="7095278" y="1519009"/>
            <a:ext cx="4571999" cy="1569660"/>
          </a:xfrm>
          <a:prstGeom prst="rect">
            <a:avLst/>
          </a:prstGeom>
          <a:noFill/>
        </p:spPr>
        <p:txBody>
          <a:bodyPr wrap="square" rtlCol="0">
            <a:spAutoFit/>
          </a:bodyPr>
          <a:lstStyle/>
          <a:p>
            <a:r>
              <a:rPr lang="en-AU" sz="2400">
                <a:solidFill>
                  <a:schemeClr val="accent1">
                    <a:lumMod val="75000"/>
                  </a:schemeClr>
                </a:solidFill>
              </a:rPr>
              <a:t>Technology can help </a:t>
            </a:r>
            <a:r>
              <a:rPr lang="en-AU" sz="2400"/>
              <a:t>– but it must be adequately resourced, and both staff and students need training</a:t>
            </a:r>
          </a:p>
        </p:txBody>
      </p:sp>
    </p:spTree>
    <p:extLst>
      <p:ext uri="{BB962C8B-B14F-4D97-AF65-F5344CB8AC3E}">
        <p14:creationId xmlns:p14="http://schemas.microsoft.com/office/powerpoint/2010/main" val="32357922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1669" y="452743"/>
            <a:ext cx="8928100" cy="460374"/>
          </a:xfrm>
        </p:spPr>
        <p:txBody>
          <a:bodyPr/>
          <a:lstStyle/>
          <a:p>
            <a:r>
              <a:rPr lang="en-AU"/>
              <a:t>Substantiating contract cheating</a:t>
            </a:r>
          </a:p>
        </p:txBody>
      </p:sp>
      <p:sp>
        <p:nvSpPr>
          <p:cNvPr id="5" name="TextBox 4"/>
          <p:cNvSpPr txBox="1"/>
          <p:nvPr/>
        </p:nvSpPr>
        <p:spPr>
          <a:xfrm>
            <a:off x="1655180" y="1067011"/>
            <a:ext cx="4653022" cy="5909310"/>
          </a:xfrm>
          <a:prstGeom prst="rect">
            <a:avLst/>
          </a:prstGeom>
          <a:noFill/>
        </p:spPr>
        <p:txBody>
          <a:bodyPr wrap="square" rtlCol="0">
            <a:spAutoFit/>
          </a:bodyPr>
          <a:lstStyle/>
          <a:p>
            <a:r>
              <a:rPr lang="en-AU" sz="2000">
                <a:solidFill>
                  <a:schemeClr val="accent1">
                    <a:lumMod val="75000"/>
                  </a:schemeClr>
                </a:solidFill>
              </a:rPr>
              <a:t>Key principles</a:t>
            </a:r>
          </a:p>
          <a:p>
            <a:pPr marL="342900" indent="-342900">
              <a:buAutoNum type="arabicPeriod"/>
            </a:pPr>
            <a:r>
              <a:rPr lang="en-AU" sz="2000"/>
              <a:t>Educate staff</a:t>
            </a:r>
          </a:p>
          <a:p>
            <a:pPr marL="342900" indent="-342900">
              <a:buAutoNum type="arabicPeriod"/>
            </a:pPr>
            <a:r>
              <a:rPr lang="en-AU" sz="2000"/>
              <a:t>Investigate a range of ‘signals’ of cheating</a:t>
            </a:r>
          </a:p>
          <a:p>
            <a:pPr marL="342900" indent="-342900">
              <a:buAutoNum type="arabicPeriod"/>
            </a:pPr>
            <a:r>
              <a:rPr lang="en-AU" sz="2000"/>
              <a:t>Follow your institution’s policy and procedure</a:t>
            </a:r>
          </a:p>
          <a:p>
            <a:pPr marL="342900" indent="-342900">
              <a:buAutoNum type="arabicPeriod"/>
            </a:pPr>
            <a:r>
              <a:rPr lang="en-AU" sz="2000"/>
              <a:t>Not ‘proof’ but </a:t>
            </a:r>
            <a:r>
              <a:rPr lang="en-AU" sz="2000">
                <a:solidFill>
                  <a:schemeClr val="accent1">
                    <a:lumMod val="75000"/>
                  </a:schemeClr>
                </a:solidFill>
              </a:rPr>
              <a:t>‘balance of probabilities’</a:t>
            </a:r>
            <a:r>
              <a:rPr lang="en-AU" sz="2000"/>
              <a:t> – clear and convincing evidence</a:t>
            </a:r>
          </a:p>
          <a:p>
            <a:pPr marL="342900" indent="-342900">
              <a:buAutoNum type="arabicPeriod"/>
            </a:pPr>
            <a:r>
              <a:rPr lang="en-AU" sz="2000"/>
              <a:t>Examine: Look at all aspects of document; interview student</a:t>
            </a:r>
          </a:p>
          <a:p>
            <a:pPr marL="342900" indent="-342900">
              <a:buAutoNum type="arabicPeriod"/>
            </a:pPr>
            <a:r>
              <a:rPr lang="en-AU" sz="2000"/>
              <a:t>Collect evidence from a range of sources</a:t>
            </a:r>
          </a:p>
          <a:p>
            <a:pPr marL="342900" indent="-342900">
              <a:buAutoNum type="arabicPeriod"/>
            </a:pPr>
            <a:r>
              <a:rPr lang="en-AU" sz="2000"/>
              <a:t>Trust your own experience</a:t>
            </a:r>
          </a:p>
          <a:p>
            <a:pPr marL="342900" indent="-342900">
              <a:buAutoNum type="arabicPeriod"/>
            </a:pPr>
            <a:r>
              <a:rPr lang="en-AU" sz="2000">
                <a:solidFill>
                  <a:schemeClr val="accent1">
                    <a:lumMod val="75000"/>
                  </a:schemeClr>
                </a:solidFill>
              </a:rPr>
              <a:t>Ensure natural justice </a:t>
            </a:r>
            <a:r>
              <a:rPr lang="en-AU" sz="2000"/>
              <a:t>and make sure student is supported</a:t>
            </a:r>
          </a:p>
          <a:p>
            <a:pPr marL="342900" indent="-342900">
              <a:buAutoNum type="arabicPeriod"/>
            </a:pPr>
            <a:r>
              <a:rPr lang="en-AU" sz="2000"/>
              <a:t>Evaluate all the evidence to form </a:t>
            </a:r>
            <a:r>
              <a:rPr lang="en-AU" sz="2000">
                <a:solidFill>
                  <a:schemeClr val="accent1">
                    <a:lumMod val="75000"/>
                  </a:schemeClr>
                </a:solidFill>
              </a:rPr>
              <a:t>an overall picture</a:t>
            </a:r>
          </a:p>
          <a:p>
            <a:pPr marL="342900" indent="-342900">
              <a:buAutoNum type="arabicPeriod"/>
            </a:pPr>
            <a:endParaRPr lang="en-AU"/>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6176" y="298848"/>
            <a:ext cx="2286198" cy="768163"/>
          </a:xfrm>
          <a:prstGeom prst="rect">
            <a:avLst/>
          </a:prstGeom>
        </p:spPr>
      </p:pic>
      <p:sp>
        <p:nvSpPr>
          <p:cNvPr id="7" name="TextBox 6"/>
          <p:cNvSpPr txBox="1"/>
          <p:nvPr/>
        </p:nvSpPr>
        <p:spPr>
          <a:xfrm>
            <a:off x="6607926" y="1145093"/>
            <a:ext cx="5243331" cy="4647426"/>
          </a:xfrm>
          <a:prstGeom prst="rect">
            <a:avLst/>
          </a:prstGeom>
          <a:noFill/>
        </p:spPr>
        <p:txBody>
          <a:bodyPr wrap="square" rtlCol="0">
            <a:spAutoFit/>
          </a:bodyPr>
          <a:lstStyle/>
          <a:p>
            <a:r>
              <a:rPr lang="en-AU" sz="2000">
                <a:solidFill>
                  <a:schemeClr val="accent1">
                    <a:lumMod val="75000"/>
                  </a:schemeClr>
                </a:solidFill>
              </a:rPr>
              <a:t>Textual signals</a:t>
            </a:r>
          </a:p>
          <a:p>
            <a:r>
              <a:rPr lang="en-AU" sz="2000"/>
              <a:t>1. Text matching – low </a:t>
            </a:r>
            <a:r>
              <a:rPr lang="en-AU" sz="2000" i="1"/>
              <a:t>or </a:t>
            </a:r>
            <a:r>
              <a:rPr lang="en-AU" sz="2000"/>
              <a:t>high</a:t>
            </a:r>
          </a:p>
          <a:p>
            <a:r>
              <a:rPr lang="en-AU" sz="2000"/>
              <a:t>2. Document properties</a:t>
            </a:r>
          </a:p>
          <a:p>
            <a:r>
              <a:rPr lang="en-AU" sz="2000"/>
              <a:t>3. Not appropriate for discipline area</a:t>
            </a:r>
          </a:p>
          <a:p>
            <a:r>
              <a:rPr lang="en-AU" sz="2000"/>
              <a:t>4. Academic quality different to expectations</a:t>
            </a:r>
          </a:p>
          <a:p>
            <a:r>
              <a:rPr lang="en-AU" sz="2000"/>
              <a:t>5. Language mismatch</a:t>
            </a:r>
          </a:p>
          <a:p>
            <a:r>
              <a:rPr lang="en-AU" sz="2000"/>
              <a:t>6. Inappropriate or false references</a:t>
            </a:r>
          </a:p>
          <a:p>
            <a:r>
              <a:rPr lang="en-AU" sz="2000"/>
              <a:t>7. Doesn’t meet the assignment criteria</a:t>
            </a:r>
          </a:p>
          <a:p>
            <a:r>
              <a:rPr lang="en-AU" sz="2000"/>
              <a:t>8. Foreign language references</a:t>
            </a:r>
          </a:p>
          <a:p>
            <a:r>
              <a:rPr lang="en-AU" sz="2000"/>
              <a:t>9. The assignment just seems strange in relation to other students’ submissions – </a:t>
            </a:r>
            <a:r>
              <a:rPr lang="en-AU" sz="2000">
                <a:solidFill>
                  <a:schemeClr val="accent1">
                    <a:lumMod val="75000"/>
                  </a:schemeClr>
                </a:solidFill>
              </a:rPr>
              <a:t>trust your instinct and consult with a trained decision-maker</a:t>
            </a:r>
          </a:p>
          <a:p>
            <a:endParaRPr lang="en-AU"/>
          </a:p>
          <a:p>
            <a:endParaRPr lang="en-AU"/>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25878" y="4967775"/>
            <a:ext cx="1433891" cy="1649488"/>
          </a:xfrm>
          <a:prstGeom prst="rect">
            <a:avLst/>
          </a:prstGeom>
        </p:spPr>
      </p:pic>
    </p:spTree>
    <p:extLst>
      <p:ext uri="{BB962C8B-B14F-4D97-AF65-F5344CB8AC3E}">
        <p14:creationId xmlns:p14="http://schemas.microsoft.com/office/powerpoint/2010/main" val="42410170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Substantiating contract cheating</a:t>
            </a:r>
          </a:p>
        </p:txBody>
      </p:sp>
      <p:sp>
        <p:nvSpPr>
          <p:cNvPr id="3" name="Content Placeholder 2"/>
          <p:cNvSpPr>
            <a:spLocks noGrp="1"/>
          </p:cNvSpPr>
          <p:nvPr>
            <p:ph sz="half" idx="2"/>
          </p:nvPr>
        </p:nvSpPr>
        <p:spPr/>
        <p:txBody>
          <a:bodyPr/>
          <a:lstStyle/>
          <a:p>
            <a:pPr algn="ctr">
              <a:lnSpc>
                <a:spcPct val="100000"/>
              </a:lnSpc>
              <a:spcBef>
                <a:spcPts val="0"/>
              </a:spcBef>
              <a:spcAft>
                <a:spcPts val="600"/>
              </a:spcAft>
            </a:pPr>
            <a:r>
              <a:rPr lang="en-AU" sz="3200" dirty="0">
                <a:solidFill>
                  <a:schemeClr val="accent1">
                    <a:lumMod val="75000"/>
                  </a:schemeClr>
                </a:solidFill>
              </a:rPr>
              <a:t>Discussion</a:t>
            </a:r>
          </a:p>
          <a:p>
            <a:pPr algn="ctr">
              <a:lnSpc>
                <a:spcPct val="100000"/>
              </a:lnSpc>
              <a:spcBef>
                <a:spcPts val="0"/>
              </a:spcBef>
              <a:spcAft>
                <a:spcPts val="600"/>
              </a:spcAft>
            </a:pPr>
            <a:endParaRPr lang="en-AU" sz="3200" dirty="0">
              <a:solidFill>
                <a:schemeClr val="accent1">
                  <a:lumMod val="75000"/>
                </a:schemeClr>
              </a:solidFill>
            </a:endParaRPr>
          </a:p>
          <a:p>
            <a:pPr algn="ctr">
              <a:lnSpc>
                <a:spcPct val="100000"/>
              </a:lnSpc>
              <a:spcBef>
                <a:spcPts val="0"/>
              </a:spcBef>
              <a:spcAft>
                <a:spcPts val="600"/>
              </a:spcAft>
            </a:pPr>
            <a:r>
              <a:rPr lang="en-AU" sz="3200" dirty="0"/>
              <a:t>What other strategies could you use to substantiate contract cheating?</a:t>
            </a:r>
          </a:p>
          <a:p>
            <a:pPr algn="ctr">
              <a:lnSpc>
                <a:spcPct val="100000"/>
              </a:lnSpc>
              <a:spcBef>
                <a:spcPts val="0"/>
              </a:spcBef>
              <a:spcAft>
                <a:spcPts val="600"/>
              </a:spcAft>
            </a:pPr>
            <a:endParaRPr lang="en-AU" sz="3200" dirty="0"/>
          </a:p>
          <a:p>
            <a:pPr algn="ctr">
              <a:lnSpc>
                <a:spcPct val="100000"/>
              </a:lnSpc>
              <a:spcBef>
                <a:spcPts val="0"/>
              </a:spcBef>
              <a:spcAft>
                <a:spcPts val="600"/>
              </a:spcAft>
            </a:pPr>
            <a:r>
              <a:rPr lang="en-AU" sz="3200" dirty="0"/>
              <a:t>Share with the whole group</a:t>
            </a:r>
          </a:p>
        </p:txBody>
      </p:sp>
    </p:spTree>
    <p:extLst>
      <p:ext uri="{BB962C8B-B14F-4D97-AF65-F5344CB8AC3E}">
        <p14:creationId xmlns:p14="http://schemas.microsoft.com/office/powerpoint/2010/main" val="21997717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a:t>Consequences for contract cheating</a:t>
            </a:r>
          </a:p>
        </p:txBody>
      </p:sp>
      <p:sp>
        <p:nvSpPr>
          <p:cNvPr id="6" name="Content Placeholder 5"/>
          <p:cNvSpPr>
            <a:spLocks noGrp="1"/>
          </p:cNvSpPr>
          <p:nvPr>
            <p:ph sz="half" idx="2"/>
          </p:nvPr>
        </p:nvSpPr>
        <p:spPr>
          <a:xfrm>
            <a:off x="1157468" y="1374801"/>
            <a:ext cx="9774037" cy="4913638"/>
          </a:xfrm>
        </p:spPr>
        <p:txBody>
          <a:bodyPr/>
          <a:lstStyle/>
          <a:p>
            <a:pPr>
              <a:lnSpc>
                <a:spcPct val="100000"/>
              </a:lnSpc>
              <a:spcBef>
                <a:spcPts val="0"/>
              </a:spcBef>
              <a:spcAft>
                <a:spcPts val="600"/>
              </a:spcAft>
            </a:pPr>
            <a:r>
              <a:rPr lang="en-AU" sz="2400"/>
              <a:t>Staff reported lenient treatment of contract cheating and exam impersonation:</a:t>
            </a:r>
          </a:p>
          <a:p>
            <a:pPr>
              <a:lnSpc>
                <a:spcPct val="100000"/>
              </a:lnSpc>
              <a:spcBef>
                <a:spcPts val="0"/>
              </a:spcBef>
              <a:spcAft>
                <a:spcPts val="600"/>
              </a:spcAft>
            </a:pPr>
            <a:endParaRPr lang="en-AU"/>
          </a:p>
          <a:p>
            <a:pPr>
              <a:lnSpc>
                <a:spcPct val="100000"/>
              </a:lnSpc>
              <a:spcBef>
                <a:spcPts val="0"/>
              </a:spcBef>
              <a:spcAft>
                <a:spcPts val="600"/>
              </a:spcAft>
            </a:pPr>
            <a:endParaRPr lang="en-AU"/>
          </a:p>
          <a:p>
            <a:pPr>
              <a:lnSpc>
                <a:spcPct val="100000"/>
              </a:lnSpc>
              <a:spcBef>
                <a:spcPts val="0"/>
              </a:spcBef>
              <a:spcAft>
                <a:spcPts val="600"/>
              </a:spcAft>
            </a:pPr>
            <a:endParaRPr lang="en-AU"/>
          </a:p>
          <a:p>
            <a:pPr>
              <a:lnSpc>
                <a:spcPct val="100000"/>
              </a:lnSpc>
              <a:spcBef>
                <a:spcPts val="0"/>
              </a:spcBef>
              <a:spcAft>
                <a:spcPts val="600"/>
              </a:spcAft>
            </a:pPr>
            <a:endParaRPr lang="en-AU"/>
          </a:p>
          <a:p>
            <a:pPr>
              <a:lnSpc>
                <a:spcPct val="100000"/>
              </a:lnSpc>
              <a:spcBef>
                <a:spcPts val="0"/>
              </a:spcBef>
              <a:spcAft>
                <a:spcPts val="600"/>
              </a:spcAft>
            </a:pPr>
            <a:endParaRPr lang="en-AU"/>
          </a:p>
          <a:p>
            <a:pPr>
              <a:lnSpc>
                <a:spcPct val="100000"/>
              </a:lnSpc>
              <a:spcBef>
                <a:spcPts val="0"/>
              </a:spcBef>
              <a:spcAft>
                <a:spcPts val="600"/>
              </a:spcAft>
            </a:pPr>
            <a:endParaRPr lang="en-AU"/>
          </a:p>
          <a:p>
            <a:pPr>
              <a:lnSpc>
                <a:spcPct val="100000"/>
              </a:lnSpc>
              <a:spcBef>
                <a:spcPts val="0"/>
              </a:spcBef>
              <a:spcAft>
                <a:spcPts val="600"/>
              </a:spcAft>
            </a:pPr>
            <a:endParaRPr lang="en-AU"/>
          </a:p>
          <a:p>
            <a:pPr>
              <a:lnSpc>
                <a:spcPct val="100000"/>
              </a:lnSpc>
              <a:spcBef>
                <a:spcPts val="0"/>
              </a:spcBef>
              <a:spcAft>
                <a:spcPts val="600"/>
              </a:spcAft>
            </a:pPr>
            <a:r>
              <a:rPr lang="en-AU">
                <a:solidFill>
                  <a:schemeClr val="accent1">
                    <a:lumMod val="75000"/>
                  </a:schemeClr>
                </a:solidFill>
              </a:rPr>
              <a:t>Consequences should be severe for substantiated cases of contract cheating </a:t>
            </a:r>
            <a:r>
              <a:rPr lang="en-AU"/>
              <a:t>(Harper et al. 2018). The Good Practice Note recommends a minimum of zero for the assessment, failure in the course/unit, and six months’</a:t>
            </a:r>
            <a:r>
              <a:rPr lang="en-AU">
                <a:solidFill>
                  <a:schemeClr val="accent1">
                    <a:lumMod val="75000"/>
                  </a:schemeClr>
                </a:solidFill>
              </a:rPr>
              <a:t> suspension </a:t>
            </a:r>
            <a:r>
              <a:rPr lang="en-AU"/>
              <a:t>from the institution.</a:t>
            </a:r>
          </a:p>
          <a:p>
            <a:endParaRPr lang="en-AU"/>
          </a:p>
        </p:txBody>
      </p:sp>
      <p:pic>
        <p:nvPicPr>
          <p:cNvPr id="7" name="Picture 6"/>
          <p:cNvPicPr>
            <a:picLocks noChangeAspect="1"/>
          </p:cNvPicPr>
          <p:nvPr/>
        </p:nvPicPr>
        <p:blipFill>
          <a:blip r:embed="rId3"/>
          <a:stretch>
            <a:fillRect/>
          </a:stretch>
        </p:blipFill>
        <p:spPr>
          <a:xfrm>
            <a:off x="741945" y="2286667"/>
            <a:ext cx="8046283" cy="2551550"/>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6176" y="326753"/>
            <a:ext cx="2286198" cy="768163"/>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03751" y="2390839"/>
            <a:ext cx="1953214" cy="1953214"/>
          </a:xfrm>
          <a:prstGeom prst="rect">
            <a:avLst/>
          </a:prstGeom>
        </p:spPr>
      </p:pic>
    </p:spTree>
    <p:extLst>
      <p:ext uri="{BB962C8B-B14F-4D97-AF65-F5344CB8AC3E}">
        <p14:creationId xmlns:p14="http://schemas.microsoft.com/office/powerpoint/2010/main" val="20196111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9623" y="442413"/>
            <a:ext cx="8928100" cy="460374"/>
          </a:xfrm>
        </p:spPr>
        <p:txBody>
          <a:bodyPr/>
          <a:lstStyle/>
          <a:p>
            <a:r>
              <a:rPr lang="en-AU"/>
              <a:t>Building a culture of academic integrity</a:t>
            </a:r>
          </a:p>
        </p:txBody>
      </p:sp>
      <p:graphicFrame>
        <p:nvGraphicFramePr>
          <p:cNvPr id="6" name="Object 5"/>
          <p:cNvGraphicFramePr>
            <a:graphicFrameLocks noChangeAspect="1"/>
          </p:cNvGraphicFramePr>
          <p:nvPr>
            <p:extLst>
              <p:ext uri="{D42A27DB-BD31-4B8C-83A1-F6EECF244321}">
                <p14:modId xmlns:p14="http://schemas.microsoft.com/office/powerpoint/2010/main" val="2772367174"/>
              </p:ext>
            </p:extLst>
          </p:nvPr>
        </p:nvGraphicFramePr>
        <p:xfrm>
          <a:off x="7236388" y="1190151"/>
          <a:ext cx="3961335" cy="5495949"/>
        </p:xfrm>
        <a:graphic>
          <a:graphicData uri="http://schemas.openxmlformats.org/presentationml/2006/ole">
            <mc:AlternateContent xmlns:mc="http://schemas.openxmlformats.org/markup-compatibility/2006">
              <mc:Choice xmlns:v="urn:schemas-microsoft-com:vml" Requires="v">
                <p:oleObj spid="_x0000_s118791" name="Acrobat Document" r:id="rId4" imgW="8581853" imgH="11906190" progId="Acrobat.Document.11">
                  <p:embed/>
                </p:oleObj>
              </mc:Choice>
              <mc:Fallback>
                <p:oleObj name="Acrobat Document" r:id="rId4" imgW="8581853" imgH="11906190" progId="Acrobat.Document.11">
                  <p:embed/>
                  <p:pic>
                    <p:nvPicPr>
                      <p:cNvPr id="6" name="Object 5"/>
                      <p:cNvPicPr/>
                      <p:nvPr/>
                    </p:nvPicPr>
                    <p:blipFill>
                      <a:blip r:embed="rId5"/>
                      <a:stretch>
                        <a:fillRect/>
                      </a:stretch>
                    </p:blipFill>
                    <p:spPr>
                      <a:xfrm>
                        <a:off x="7236388" y="1190151"/>
                        <a:ext cx="3961335" cy="5495949"/>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781097493"/>
              </p:ext>
            </p:extLst>
          </p:nvPr>
        </p:nvGraphicFramePr>
        <p:xfrm>
          <a:off x="2849060" y="1229057"/>
          <a:ext cx="3884613" cy="5418138"/>
        </p:xfrm>
        <a:graphic>
          <a:graphicData uri="http://schemas.openxmlformats.org/presentationml/2006/ole">
            <mc:AlternateContent xmlns:mc="http://schemas.openxmlformats.org/markup-compatibility/2006">
              <mc:Choice xmlns:v="urn:schemas-microsoft-com:vml" Requires="v">
                <p:oleObj spid="_x0000_s118792" name="Acrobat Document" r:id="rId6" imgW="8420044" imgH="11744190" progId="Acrobat.Document.11">
                  <p:embed/>
                </p:oleObj>
              </mc:Choice>
              <mc:Fallback>
                <p:oleObj name="Acrobat Document" r:id="rId6" imgW="8420044" imgH="11744190" progId="Acrobat.Document.11">
                  <p:embed/>
                  <p:pic>
                    <p:nvPicPr>
                      <p:cNvPr id="7" name="Object 6"/>
                      <p:cNvPicPr/>
                      <p:nvPr/>
                    </p:nvPicPr>
                    <p:blipFill>
                      <a:blip r:embed="rId7"/>
                      <a:stretch>
                        <a:fillRect/>
                      </a:stretch>
                    </p:blipFill>
                    <p:spPr>
                      <a:xfrm>
                        <a:off x="2849060" y="1229057"/>
                        <a:ext cx="3884613" cy="5418138"/>
                      </a:xfrm>
                      <a:prstGeom prst="rect">
                        <a:avLst/>
                      </a:prstGeom>
                    </p:spPr>
                  </p:pic>
                </p:oleObj>
              </mc:Fallback>
            </mc:AlternateContent>
          </a:graphicData>
        </a:graphic>
      </p:graphicFrame>
      <p:sp>
        <p:nvSpPr>
          <p:cNvPr id="8" name="7-Point Star 7"/>
          <p:cNvSpPr/>
          <p:nvPr/>
        </p:nvSpPr>
        <p:spPr>
          <a:xfrm>
            <a:off x="0" y="1231791"/>
            <a:ext cx="2864452" cy="2706335"/>
          </a:xfrm>
          <a:prstGeom prst="star7">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1">
                  <a:lumMod val="75000"/>
                </a:schemeClr>
              </a:solidFill>
            </a:endParaRPr>
          </a:p>
        </p:txBody>
      </p:sp>
      <p:sp>
        <p:nvSpPr>
          <p:cNvPr id="9" name="TextBox 8"/>
          <p:cNvSpPr txBox="1"/>
          <p:nvPr/>
        </p:nvSpPr>
        <p:spPr>
          <a:xfrm>
            <a:off x="821804" y="1884332"/>
            <a:ext cx="1597306" cy="1323439"/>
          </a:xfrm>
          <a:prstGeom prst="rect">
            <a:avLst/>
          </a:prstGeom>
          <a:noFill/>
        </p:spPr>
        <p:txBody>
          <a:bodyPr wrap="square" rtlCol="0">
            <a:spAutoFit/>
          </a:bodyPr>
          <a:lstStyle/>
          <a:p>
            <a:r>
              <a:rPr lang="en-AU" sz="2000">
                <a:solidFill>
                  <a:schemeClr val="accent1">
                    <a:lumMod val="75000"/>
                  </a:schemeClr>
                </a:solidFill>
              </a:rPr>
              <a:t>Make academic integrity visible to all</a:t>
            </a:r>
          </a:p>
        </p:txBody>
      </p:sp>
    </p:spTree>
    <p:extLst>
      <p:ext uri="{BB962C8B-B14F-4D97-AF65-F5344CB8AC3E}">
        <p14:creationId xmlns:p14="http://schemas.microsoft.com/office/powerpoint/2010/main" val="5549574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7659" y="583811"/>
            <a:ext cx="8928100" cy="460374"/>
          </a:xfrm>
        </p:spPr>
        <p:txBody>
          <a:bodyPr/>
          <a:lstStyle/>
          <a:p>
            <a:r>
              <a:rPr lang="en-AU"/>
              <a:t>Make academic integrity visible </a:t>
            </a:r>
            <a:br>
              <a:rPr lang="en-AU"/>
            </a:br>
            <a:endParaRPr lang="en-AU"/>
          </a:p>
        </p:txBody>
      </p:sp>
      <p:pic>
        <p:nvPicPr>
          <p:cNvPr id="3" name="Content Placeholder 2"/>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2174594" y="1400536"/>
            <a:ext cx="7918624" cy="4041797"/>
          </a:xfrm>
          <a:prstGeom prst="rect">
            <a:avLst/>
          </a:prstGeom>
        </p:spPr>
      </p:pic>
      <p:sp>
        <p:nvSpPr>
          <p:cNvPr id="5" name="Rectangle 4"/>
          <p:cNvSpPr/>
          <p:nvPr/>
        </p:nvSpPr>
        <p:spPr>
          <a:xfrm>
            <a:off x="3038572" y="5960893"/>
            <a:ext cx="7312549" cy="369332"/>
          </a:xfrm>
          <a:prstGeom prst="rect">
            <a:avLst/>
          </a:prstGeom>
        </p:spPr>
        <p:txBody>
          <a:bodyPr wrap="square">
            <a:spAutoFit/>
          </a:bodyPr>
          <a:lstStyle/>
          <a:p>
            <a:r>
              <a:rPr lang="en-AU" dirty="0">
                <a:solidFill>
                  <a:srgbClr val="000000"/>
                </a:solidFill>
                <a:hlinkClick r:id="rId4"/>
              </a:rPr>
              <a:t>https://www.griffith.edu.au/academic-integrity/academic-misconduct</a:t>
            </a:r>
            <a:r>
              <a:rPr lang="en-AU" dirty="0">
                <a:solidFill>
                  <a:srgbClr val="000000"/>
                </a:solidFill>
              </a:rPr>
              <a:t> </a:t>
            </a:r>
          </a:p>
        </p:txBody>
      </p:sp>
    </p:spTree>
    <p:extLst>
      <p:ext uri="{BB962C8B-B14F-4D97-AF65-F5344CB8AC3E}">
        <p14:creationId xmlns:p14="http://schemas.microsoft.com/office/powerpoint/2010/main" val="3714057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E406F-08E8-47AB-8A88-A5F9DBA59ED7}"/>
              </a:ext>
            </a:extLst>
          </p:cNvPr>
          <p:cNvSpPr>
            <a:spLocks noGrp="1"/>
          </p:cNvSpPr>
          <p:nvPr>
            <p:ph type="title"/>
          </p:nvPr>
        </p:nvSpPr>
        <p:spPr>
          <a:xfrm>
            <a:off x="1748762" y="375144"/>
            <a:ext cx="8928100" cy="460374"/>
          </a:xfrm>
        </p:spPr>
        <p:txBody>
          <a:bodyPr/>
          <a:lstStyle/>
          <a:p>
            <a:r>
              <a:rPr lang="en-AU"/>
              <a:t>Talk to students</a:t>
            </a:r>
            <a:endParaRPr lang="en-AU" sz="1800"/>
          </a:p>
        </p:txBody>
      </p:sp>
      <p:pic>
        <p:nvPicPr>
          <p:cNvPr id="4" name="Content Placeholder 3">
            <a:extLst>
              <a:ext uri="{FF2B5EF4-FFF2-40B4-BE49-F238E27FC236}">
                <a16:creationId xmlns:a16="http://schemas.microsoft.com/office/drawing/2014/main" id="{70BFB241-37E2-410E-8422-688A32A4B504}"/>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48443" y="1152023"/>
            <a:ext cx="5797042" cy="3954462"/>
          </a:xfrm>
          <a:prstGeom prst="rect">
            <a:avLst/>
          </a:prstGeom>
          <a:ln w="12700">
            <a:solidFill>
              <a:schemeClr val="tx1"/>
            </a:solidFill>
          </a:ln>
        </p:spPr>
      </p:pic>
      <p:pic>
        <p:nvPicPr>
          <p:cNvPr id="5" name="Picture 4">
            <a:extLst>
              <a:ext uri="{FF2B5EF4-FFF2-40B4-BE49-F238E27FC236}">
                <a16:creationId xmlns:a16="http://schemas.microsoft.com/office/drawing/2014/main" id="{A94CC9D0-E890-4EAE-AB0E-ECC68CEB22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95738" y="4033467"/>
            <a:ext cx="7858125" cy="2638672"/>
          </a:xfrm>
          <a:prstGeom prst="rect">
            <a:avLst/>
          </a:prstGeom>
          <a:ln w="12700">
            <a:solidFill>
              <a:schemeClr val="tx1"/>
            </a:solidFill>
          </a:ln>
        </p:spPr>
      </p:pic>
    </p:spTree>
    <p:extLst>
      <p:ext uri="{BB962C8B-B14F-4D97-AF65-F5344CB8AC3E}">
        <p14:creationId xmlns:p14="http://schemas.microsoft.com/office/powerpoint/2010/main" val="41917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8B2DDF-BCA6-4B4A-8469-2A92FB796066}"/>
              </a:ext>
            </a:extLst>
          </p:cNvPr>
          <p:cNvSpPr>
            <a:spLocks noGrp="1"/>
          </p:cNvSpPr>
          <p:nvPr>
            <p:ph type="title"/>
          </p:nvPr>
        </p:nvSpPr>
        <p:spPr>
          <a:xfrm>
            <a:off x="938151" y="351799"/>
            <a:ext cx="10393081" cy="460374"/>
          </a:xfrm>
        </p:spPr>
        <p:txBody>
          <a:bodyPr/>
          <a:lstStyle/>
          <a:p>
            <a:r>
              <a:rPr lang="en-AU"/>
              <a:t>TEQSA and the Higher Education Standards Framework</a:t>
            </a:r>
          </a:p>
        </p:txBody>
      </p:sp>
      <p:sp>
        <p:nvSpPr>
          <p:cNvPr id="2" name="Content Placeholder 1"/>
          <p:cNvSpPr>
            <a:spLocks noGrp="1"/>
          </p:cNvSpPr>
          <p:nvPr>
            <p:ph sz="half" idx="2"/>
          </p:nvPr>
        </p:nvSpPr>
        <p:spPr/>
        <p:txBody>
          <a:bodyPr/>
          <a:lstStyle/>
          <a:p>
            <a:endParaRPr lang="en-AU"/>
          </a:p>
        </p:txBody>
      </p:sp>
      <p:sp>
        <p:nvSpPr>
          <p:cNvPr id="5" name="Rectangle: Rounded Corners 4">
            <a:extLst>
              <a:ext uri="{FF2B5EF4-FFF2-40B4-BE49-F238E27FC236}">
                <a16:creationId xmlns:a16="http://schemas.microsoft.com/office/drawing/2014/main" id="{8A54B49A-32A7-45F1-A403-AC54C6F9A4AB}"/>
              </a:ext>
            </a:extLst>
          </p:cNvPr>
          <p:cNvSpPr/>
          <p:nvPr/>
        </p:nvSpPr>
        <p:spPr>
          <a:xfrm>
            <a:off x="938151" y="1377538"/>
            <a:ext cx="9987148" cy="2695698"/>
          </a:xfrm>
          <a:prstGeom prst="roundRect">
            <a:avLst/>
          </a:prstGeom>
          <a:solidFill>
            <a:schemeClr val="accent4">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900"/>
              </a:lnSpc>
              <a:spcBef>
                <a:spcPts val="600"/>
              </a:spcBef>
            </a:pPr>
            <a:r>
              <a:rPr lang="en-AU" sz="2000" b="1">
                <a:solidFill>
                  <a:srgbClr val="000000"/>
                </a:solidFill>
              </a:rPr>
              <a:t>5.2</a:t>
            </a:r>
            <a:r>
              <a:rPr lang="en-AU" sz="2000">
                <a:solidFill>
                  <a:srgbClr val="000000"/>
                </a:solidFill>
              </a:rPr>
              <a:t>       </a:t>
            </a:r>
            <a:r>
              <a:rPr lang="en-AU" sz="2000" b="1">
                <a:solidFill>
                  <a:srgbClr val="000000"/>
                </a:solidFill>
              </a:rPr>
              <a:t>Academic and Research Integrity</a:t>
            </a:r>
          </a:p>
          <a:p>
            <a:pPr>
              <a:lnSpc>
                <a:spcPts val="1900"/>
              </a:lnSpc>
              <a:spcBef>
                <a:spcPts val="600"/>
              </a:spcBef>
            </a:pPr>
            <a:r>
              <a:rPr lang="en-AU" sz="2000">
                <a:solidFill>
                  <a:srgbClr val="000000"/>
                </a:solidFill>
              </a:rPr>
              <a:t>TEQSA will need to be satisfied that there is an </a:t>
            </a:r>
            <a:r>
              <a:rPr lang="en-AU" sz="2000" b="1">
                <a:solidFill>
                  <a:srgbClr val="000000"/>
                </a:solidFill>
              </a:rPr>
              <a:t>institutional policy framework to maintain and support academic integrity of students and staff</a:t>
            </a:r>
            <a:r>
              <a:rPr lang="en-AU" sz="2000">
                <a:solidFill>
                  <a:srgbClr val="000000"/>
                </a:solidFill>
              </a:rPr>
              <a:t> that is backed by </a:t>
            </a:r>
            <a:r>
              <a:rPr lang="en-AU" sz="2000" b="1">
                <a:solidFill>
                  <a:srgbClr val="000000"/>
                </a:solidFill>
              </a:rPr>
              <a:t>processes and practices that implement institutional policies effectively</a:t>
            </a:r>
            <a:r>
              <a:rPr lang="en-AU" sz="2000">
                <a:solidFill>
                  <a:srgbClr val="000000"/>
                </a:solidFill>
              </a:rPr>
              <a:t>. Providers will need </a:t>
            </a:r>
            <a:r>
              <a:rPr lang="en-AU" sz="2000" b="1">
                <a:solidFill>
                  <a:srgbClr val="000000"/>
                </a:solidFill>
              </a:rPr>
              <a:t>processes for detecting and addressing instances of plagiarism and other forms of ‘cheating’</a:t>
            </a:r>
            <a:r>
              <a:rPr lang="en-AU" sz="2000">
                <a:solidFill>
                  <a:srgbClr val="000000"/>
                </a:solidFill>
              </a:rPr>
              <a:t>. </a:t>
            </a:r>
          </a:p>
          <a:p>
            <a:pPr>
              <a:lnSpc>
                <a:spcPts val="1900"/>
              </a:lnSpc>
              <a:spcBef>
                <a:spcPts val="600"/>
              </a:spcBef>
            </a:pPr>
            <a:r>
              <a:rPr lang="en-AU" sz="2000" i="1">
                <a:solidFill>
                  <a:srgbClr val="000000"/>
                </a:solidFill>
              </a:rPr>
              <a:t>From &lt;</a:t>
            </a:r>
            <a:r>
              <a:rPr lang="en-AU" sz="2000" i="1">
                <a:solidFill>
                  <a:srgbClr val="000000"/>
                </a:solidFill>
                <a:hlinkClick r:id="rId3">
                  <a:extLst>
                    <a:ext uri="{A12FA001-AC4F-418D-AE19-62706E023703}">
                      <ahyp:hlinkClr xmlns="" xmlns:ahyp="http://schemas.microsoft.com/office/drawing/2018/hyperlinkcolor" val="tx"/>
                    </a:ext>
                  </a:extLst>
                </a:hlinkClick>
              </a:rPr>
              <a:t>https://www.teqsa.gov.au/hesf-domain-5</a:t>
            </a:r>
            <a:r>
              <a:rPr lang="en-AU" sz="2000" i="1">
                <a:solidFill>
                  <a:srgbClr val="000000"/>
                </a:solidFill>
              </a:rPr>
              <a:t>&gt; </a:t>
            </a:r>
            <a:endParaRPr lang="en-AU" sz="2000">
              <a:solidFill>
                <a:srgbClr val="000000"/>
              </a:solidFill>
            </a:endParaRPr>
          </a:p>
        </p:txBody>
      </p:sp>
      <p:sp>
        <p:nvSpPr>
          <p:cNvPr id="8" name="Content Placeholder 5">
            <a:extLst>
              <a:ext uri="{FF2B5EF4-FFF2-40B4-BE49-F238E27FC236}">
                <a16:creationId xmlns:a16="http://schemas.microsoft.com/office/drawing/2014/main" id="{A6CD6EDF-4E88-48E2-BB81-C1D4A07BAB7F}"/>
              </a:ext>
            </a:extLst>
          </p:cNvPr>
          <p:cNvSpPr txBox="1">
            <a:spLocks/>
          </p:cNvSpPr>
          <p:nvPr/>
        </p:nvSpPr>
        <p:spPr>
          <a:xfrm>
            <a:off x="1379475" y="3167156"/>
            <a:ext cx="9874374" cy="1793173"/>
          </a:xfrm>
          <a:prstGeom prst="roundRect">
            <a:avLst/>
          </a:prstGeom>
          <a:solidFill>
            <a:schemeClr val="accent4">
              <a:lumMod val="20000"/>
              <a:lumOff val="80000"/>
            </a:schemeClr>
          </a:solidFill>
          <a:ln w="12700" cap="flat" cmpd="sng" algn="ctr">
            <a:solidFill>
              <a:schemeClr val="accent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ts val="1900"/>
              </a:lnSpc>
              <a:spcBef>
                <a:spcPts val="600"/>
              </a:spcBef>
              <a:buFont typeface="Arial" panose="020B0604020202020204" pitchFamily="34" charset="0"/>
              <a:buNone/>
              <a:defRPr sz="2000" kern="1200">
                <a:solidFill>
                  <a:schemeClr val="lt1"/>
                </a:solidFill>
                <a:latin typeface="+mn-lt"/>
                <a:ea typeface="+mn-ea"/>
                <a:cs typeface="+mn-cs"/>
              </a:defRPr>
            </a:lvl1pPr>
            <a:lvl2pPr marL="269875" indent="-269875" algn="l" defTabSz="914400" rtl="0" eaLnBrk="1" latinLnBrk="0" hangingPunct="1">
              <a:lnSpc>
                <a:spcPts val="1900"/>
              </a:lnSpc>
              <a:spcBef>
                <a:spcPts val="600"/>
              </a:spcBef>
              <a:buClr>
                <a:schemeClr val="accent1"/>
              </a:buClr>
              <a:buFont typeface="Arial" panose="020B0604020202020204" pitchFamily="34" charset="0"/>
              <a:buChar char="•"/>
              <a:defRPr sz="1800" kern="1200">
                <a:solidFill>
                  <a:schemeClr val="lt1"/>
                </a:solidFill>
                <a:latin typeface="+mn-lt"/>
                <a:ea typeface="+mn-ea"/>
                <a:cs typeface="+mn-cs"/>
              </a:defRPr>
            </a:lvl2pPr>
            <a:lvl3pPr marL="269875" indent="0" algn="l" defTabSz="914400" rtl="0" eaLnBrk="1" latinLnBrk="0" hangingPunct="1">
              <a:lnSpc>
                <a:spcPts val="1900"/>
              </a:lnSpc>
              <a:spcBef>
                <a:spcPts val="600"/>
              </a:spcBef>
              <a:buClr>
                <a:schemeClr val="accent1"/>
              </a:buClr>
              <a:buFont typeface="Arial" panose="020B0604020202020204" pitchFamily="34" charset="0"/>
              <a:buNone/>
              <a:defRPr sz="1600" kern="1200">
                <a:solidFill>
                  <a:schemeClr val="lt1"/>
                </a:solidFill>
                <a:latin typeface="+mn-lt"/>
                <a:ea typeface="+mn-ea"/>
                <a:cs typeface="+mn-cs"/>
              </a:defRPr>
            </a:lvl3pPr>
            <a:lvl4pPr marL="538163" indent="0" algn="l" defTabSz="914400" rtl="0" eaLnBrk="1" latinLnBrk="0" hangingPunct="1">
              <a:lnSpc>
                <a:spcPts val="1900"/>
              </a:lnSpc>
              <a:spcBef>
                <a:spcPts val="600"/>
              </a:spcBef>
              <a:buClr>
                <a:schemeClr val="accent1"/>
              </a:buClr>
              <a:buFont typeface="Arial" panose="020B0604020202020204" pitchFamily="34" charset="0"/>
              <a:buNone/>
              <a:defRPr sz="1600" kern="1200">
                <a:solidFill>
                  <a:schemeClr val="lt1"/>
                </a:solidFill>
                <a:latin typeface="+mn-lt"/>
                <a:ea typeface="+mn-ea"/>
                <a:cs typeface="+mn-cs"/>
              </a:defRPr>
            </a:lvl4pPr>
            <a:lvl5pPr marL="808038" indent="0" algn="l" defTabSz="914400" rtl="0" eaLnBrk="1" latinLnBrk="0" hangingPunct="1">
              <a:lnSpc>
                <a:spcPts val="1900"/>
              </a:lnSpc>
              <a:spcBef>
                <a:spcPts val="600"/>
              </a:spcBef>
              <a:buClr>
                <a:schemeClr val="accent1"/>
              </a:buClr>
              <a:buFont typeface="Wingdings" panose="05000000000000000000" pitchFamily="2" charset="2"/>
              <a:buNone/>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AU" b="1">
                <a:solidFill>
                  <a:srgbClr val="000000"/>
                </a:solidFill>
              </a:rPr>
              <a:t>Section 6.3 </a:t>
            </a:r>
            <a:r>
              <a:rPr lang="en-AU">
                <a:solidFill>
                  <a:srgbClr val="000000"/>
                </a:solidFill>
              </a:rPr>
              <a:t>on </a:t>
            </a:r>
            <a:r>
              <a:rPr lang="en-AU" b="1">
                <a:solidFill>
                  <a:srgbClr val="000000"/>
                </a:solidFill>
              </a:rPr>
              <a:t>Academic Governance </a:t>
            </a:r>
            <a:r>
              <a:rPr lang="en-AU">
                <a:solidFill>
                  <a:srgbClr val="000000"/>
                </a:solidFill>
              </a:rPr>
              <a:t>makes it clear that </a:t>
            </a:r>
            <a:r>
              <a:rPr lang="en-AU" b="1">
                <a:solidFill>
                  <a:srgbClr val="000000"/>
                </a:solidFill>
              </a:rPr>
              <a:t>academic bodies</a:t>
            </a:r>
            <a:r>
              <a:rPr lang="en-AU">
                <a:solidFill>
                  <a:srgbClr val="000000"/>
                </a:solidFill>
              </a:rPr>
              <a:t> of the provider are responsible for maintaining oversight of academic and research integrity, including the monitoring of potential risks (Standard 6.3.2d)</a:t>
            </a:r>
          </a:p>
          <a:p>
            <a:endParaRPr lang="en-AU">
              <a:solidFill>
                <a:srgbClr val="000000"/>
              </a:solidFill>
            </a:endParaRPr>
          </a:p>
        </p:txBody>
      </p:sp>
      <p:sp>
        <p:nvSpPr>
          <p:cNvPr id="7" name="Rectangle: Rounded Corners 6">
            <a:extLst>
              <a:ext uri="{FF2B5EF4-FFF2-40B4-BE49-F238E27FC236}">
                <a16:creationId xmlns:a16="http://schemas.microsoft.com/office/drawing/2014/main" id="{3093DA7F-4F37-4666-86EF-C5032033262C}"/>
              </a:ext>
            </a:extLst>
          </p:cNvPr>
          <p:cNvSpPr/>
          <p:nvPr/>
        </p:nvSpPr>
        <p:spPr>
          <a:xfrm>
            <a:off x="1898074" y="3837513"/>
            <a:ext cx="9987148" cy="2459974"/>
          </a:xfrm>
          <a:prstGeom prst="roundRect">
            <a:avLst/>
          </a:prstGeom>
          <a:solidFill>
            <a:schemeClr val="accent4">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900"/>
              </a:lnSpc>
              <a:spcBef>
                <a:spcPts val="600"/>
              </a:spcBef>
            </a:pPr>
            <a:r>
              <a:rPr lang="en-AU" sz="2000" b="1">
                <a:solidFill>
                  <a:srgbClr val="000000"/>
                </a:solidFill>
              </a:rPr>
              <a:t>Section 7.2 on Information for Prospective and Current Students </a:t>
            </a:r>
            <a:r>
              <a:rPr lang="en-AU" sz="2000">
                <a:solidFill>
                  <a:srgbClr val="000000"/>
                </a:solidFill>
              </a:rPr>
              <a:t>requires providers to make </a:t>
            </a:r>
            <a:r>
              <a:rPr lang="en-AU" sz="2000" b="1">
                <a:solidFill>
                  <a:srgbClr val="000000"/>
                </a:solidFill>
              </a:rPr>
              <a:t>information on and expectations of academic integrity </a:t>
            </a:r>
            <a:r>
              <a:rPr lang="en-AU" sz="2000">
                <a:solidFill>
                  <a:srgbClr val="000000"/>
                </a:solidFill>
              </a:rPr>
              <a:t>available to students before their acceptance of an offer (Standard 7.2.2d).</a:t>
            </a:r>
          </a:p>
          <a:p>
            <a:pPr>
              <a:lnSpc>
                <a:spcPts val="1900"/>
              </a:lnSpc>
              <a:spcBef>
                <a:spcPts val="600"/>
              </a:spcBef>
            </a:pPr>
            <a:r>
              <a:rPr lang="en-AU" sz="2000">
                <a:solidFill>
                  <a:srgbClr val="000000"/>
                </a:solidFill>
              </a:rPr>
              <a:t>Standard 7.3.3c also obliges providers to </a:t>
            </a:r>
            <a:r>
              <a:rPr lang="en-AU" sz="2000" b="1">
                <a:solidFill>
                  <a:srgbClr val="000000"/>
                </a:solidFill>
              </a:rPr>
              <a:t>document and record responses </a:t>
            </a:r>
            <a:r>
              <a:rPr lang="en-AU" sz="2000">
                <a:solidFill>
                  <a:srgbClr val="000000"/>
                </a:solidFill>
              </a:rPr>
              <a:t>to allegations of misconduct and breaches of academic or research integrity. This can be the basis for analysis and identification of recurring issues.</a:t>
            </a:r>
          </a:p>
        </p:txBody>
      </p:sp>
      <p:sp>
        <p:nvSpPr>
          <p:cNvPr id="11" name="TextBox 10">
            <a:extLst>
              <a:ext uri="{FF2B5EF4-FFF2-40B4-BE49-F238E27FC236}">
                <a16:creationId xmlns:a16="http://schemas.microsoft.com/office/drawing/2014/main" id="{F6C14E47-499F-479C-AEF0-7737E65FCD07}"/>
              </a:ext>
            </a:extLst>
          </p:cNvPr>
          <p:cNvSpPr txBox="1"/>
          <p:nvPr/>
        </p:nvSpPr>
        <p:spPr>
          <a:xfrm>
            <a:off x="3230088" y="6373898"/>
            <a:ext cx="8775865" cy="369332"/>
          </a:xfrm>
          <a:prstGeom prst="rect">
            <a:avLst/>
          </a:prstGeom>
          <a:noFill/>
        </p:spPr>
        <p:txBody>
          <a:bodyPr wrap="square" rtlCol="0">
            <a:spAutoFit/>
          </a:bodyPr>
          <a:lstStyle/>
          <a:p>
            <a:r>
              <a:rPr lang="en-AU">
                <a:solidFill>
                  <a:srgbClr val="000000"/>
                </a:solidFill>
                <a:hlinkClick r:id="rId4"/>
              </a:rPr>
              <a:t>https://www.teqsa.gov.au/latest-news/publications/guidance-note-academic-integrity</a:t>
            </a:r>
            <a:endParaRPr lang="en-AU">
              <a:solidFill>
                <a:srgbClr val="000000"/>
              </a:solidFill>
            </a:endParaRPr>
          </a:p>
        </p:txBody>
      </p:sp>
    </p:spTree>
    <p:extLst>
      <p:ext uri="{BB962C8B-B14F-4D97-AF65-F5344CB8AC3E}">
        <p14:creationId xmlns:p14="http://schemas.microsoft.com/office/powerpoint/2010/main" val="149145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7594" y="606638"/>
            <a:ext cx="9600129" cy="460374"/>
          </a:xfrm>
        </p:spPr>
        <p:txBody>
          <a:bodyPr/>
          <a:lstStyle/>
          <a:p>
            <a:pPr algn="l"/>
            <a:r>
              <a:rPr lang="en-AU" dirty="0"/>
              <a:t>Partner with students</a:t>
            </a:r>
            <a:br>
              <a:rPr lang="en-AU" dirty="0"/>
            </a:br>
            <a:endParaRPr lang="en-AU" sz="2000" dirty="0"/>
          </a:p>
        </p:txBody>
      </p:sp>
      <p:sp>
        <p:nvSpPr>
          <p:cNvPr id="4" name="Content Placeholder 3"/>
          <p:cNvSpPr>
            <a:spLocks noGrp="1"/>
          </p:cNvSpPr>
          <p:nvPr>
            <p:ph sz="half" idx="2"/>
          </p:nvPr>
        </p:nvSpPr>
        <p:spPr>
          <a:xfrm>
            <a:off x="1597594" y="1453372"/>
            <a:ext cx="8928100" cy="3955425"/>
          </a:xfrm>
        </p:spPr>
        <p:txBody>
          <a:bodyPr/>
          <a:lstStyle/>
          <a:p>
            <a:pPr fontAlgn="base">
              <a:lnSpc>
                <a:spcPct val="100000"/>
              </a:lnSpc>
            </a:pPr>
            <a:r>
              <a:rPr lang="en-US" sz="2400" b="1" dirty="0"/>
              <a:t>Student engagement:</a:t>
            </a:r>
            <a:r>
              <a:rPr lang="en-US" sz="2400" dirty="0"/>
              <a:t> We need to encourage students to be partners, rather than passive recipients in academic integrity education.</a:t>
            </a:r>
          </a:p>
          <a:p>
            <a:pPr fontAlgn="base">
              <a:lnSpc>
                <a:spcPct val="100000"/>
              </a:lnSpc>
            </a:pPr>
            <a:endParaRPr lang="en-US" sz="2400" dirty="0"/>
          </a:p>
          <a:p>
            <a:pPr fontAlgn="base">
              <a:lnSpc>
                <a:spcPct val="100000"/>
              </a:lnSpc>
            </a:pPr>
            <a:r>
              <a:rPr lang="en-AU" sz="2400" dirty="0"/>
              <a:t>Include student representatives in governance committees, </a:t>
            </a:r>
            <a:r>
              <a:rPr lang="en-AU" sz="2400" b="1" dirty="0"/>
              <a:t>including academic integrity breach decision-making</a:t>
            </a:r>
            <a:endParaRPr lang="en-US" sz="2400" dirty="0"/>
          </a:p>
          <a:p>
            <a:endParaRPr lang="en-AU" dirty="0"/>
          </a:p>
        </p:txBody>
      </p:sp>
      <p:pic>
        <p:nvPicPr>
          <p:cNvPr id="6" name="Content Placeholder 4">
            <a:extLst>
              <a:ext uri="{FF2B5EF4-FFF2-40B4-BE49-F238E27FC236}">
                <a16:creationId xmlns:a16="http://schemas.microsoft.com/office/drawing/2014/main" id="{FAC0519F-985D-4BEF-89F0-2D86D994C5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19056" y="4051657"/>
            <a:ext cx="5045666" cy="2464890"/>
          </a:xfrm>
          <a:prstGeom prst="rect">
            <a:avLst/>
          </a:prstGeom>
        </p:spPr>
      </p:pic>
      <p:sp>
        <p:nvSpPr>
          <p:cNvPr id="7" name="TextBox 6">
            <a:extLst>
              <a:ext uri="{FF2B5EF4-FFF2-40B4-BE49-F238E27FC236}">
                <a16:creationId xmlns:a16="http://schemas.microsoft.com/office/drawing/2014/main" id="{B9D051FC-DA90-4F8F-A4EA-0C0A7D5A1431}"/>
              </a:ext>
            </a:extLst>
          </p:cNvPr>
          <p:cNvSpPr txBox="1"/>
          <p:nvPr/>
        </p:nvSpPr>
        <p:spPr>
          <a:xfrm>
            <a:off x="2980706" y="5795158"/>
            <a:ext cx="7350826" cy="369332"/>
          </a:xfrm>
          <a:prstGeom prst="rect">
            <a:avLst/>
          </a:prstGeom>
          <a:noFill/>
        </p:spPr>
        <p:txBody>
          <a:bodyPr wrap="square" rtlCol="0">
            <a:spAutoFit/>
          </a:bodyPr>
          <a:lstStyle/>
          <a:p>
            <a:r>
              <a:rPr lang="en-AU">
                <a:solidFill>
                  <a:srgbClr val="000000"/>
                </a:solidFill>
              </a:rPr>
              <a:t>http: </a:t>
            </a:r>
            <a:r>
              <a:rPr lang="en-AU">
                <a:solidFill>
                  <a:srgbClr val="000000"/>
                </a:solidFill>
                <a:hlinkClick r:id="rId4"/>
              </a:rPr>
              <a:t>www.unisa.edu.au/EAIP</a:t>
            </a:r>
            <a:r>
              <a:rPr lang="en-AU">
                <a:solidFill>
                  <a:srgbClr val="000000"/>
                </a:solidFill>
              </a:rPr>
              <a:t> </a:t>
            </a:r>
          </a:p>
        </p:txBody>
      </p:sp>
    </p:spTree>
    <p:extLst>
      <p:ext uri="{BB962C8B-B14F-4D97-AF65-F5344CB8AC3E}">
        <p14:creationId xmlns:p14="http://schemas.microsoft.com/office/powerpoint/2010/main" val="30304014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187" y="424696"/>
            <a:ext cx="8928100" cy="460374"/>
          </a:xfrm>
        </p:spPr>
        <p:txBody>
          <a:bodyPr/>
          <a:lstStyle/>
          <a:p>
            <a:r>
              <a:rPr lang="en-AU"/>
              <a:t>Partner with students</a:t>
            </a:r>
          </a:p>
        </p:txBody>
      </p:sp>
      <p:pic>
        <p:nvPicPr>
          <p:cNvPr id="4" name="Content Placeholder 3"/>
          <p:cNvPicPr>
            <a:picLocks noGrp="1"/>
          </p:cNvPicPr>
          <p:nvPr>
            <p:ph sz="half" idx="2"/>
          </p:nvPr>
        </p:nvPicPr>
        <p:blipFill rotWithShape="1">
          <a:blip r:embed="rId3" cstate="email">
            <a:extLst>
              <a:ext uri="{28A0092B-C50C-407E-A947-70E740481C1C}">
                <a14:useLocalDpi xmlns:a14="http://schemas.microsoft.com/office/drawing/2010/main"/>
              </a:ext>
            </a:extLst>
          </a:blip>
          <a:stretch/>
        </p:blipFill>
        <p:spPr bwMode="auto">
          <a:xfrm>
            <a:off x="2535841" y="2096976"/>
            <a:ext cx="5931693" cy="3954462"/>
          </a:xfrm>
          <a:prstGeom prst="rect">
            <a:avLst/>
          </a:prstGeom>
          <a:ln>
            <a:solidFill>
              <a:schemeClr val="tx1"/>
            </a:solidFill>
          </a:ln>
          <a:extLst>
            <a:ext uri="{53640926-AAD7-44D8-BBD7-CCE9431645EC}">
              <a14:shadowObscured xmlns:a14="http://schemas.microsoft.com/office/drawing/2010/main"/>
            </a:ext>
          </a:extLst>
        </p:spPr>
      </p:pic>
      <p:sp>
        <p:nvSpPr>
          <p:cNvPr id="5" name="Rectangle 4"/>
          <p:cNvSpPr/>
          <p:nvPr/>
        </p:nvSpPr>
        <p:spPr>
          <a:xfrm>
            <a:off x="4092539" y="6224098"/>
            <a:ext cx="6867277" cy="369332"/>
          </a:xfrm>
          <a:prstGeom prst="rect">
            <a:avLst/>
          </a:prstGeom>
        </p:spPr>
        <p:txBody>
          <a:bodyPr wrap="square">
            <a:spAutoFit/>
          </a:bodyPr>
          <a:lstStyle/>
          <a:p>
            <a:r>
              <a:rPr lang="en-AU">
                <a:solidFill>
                  <a:srgbClr val="000000"/>
                </a:solidFill>
                <a:hlinkClick r:id="rId4"/>
              </a:rPr>
              <a:t>https://www.deakin.edu.au/students/studying/academic-integrity</a:t>
            </a:r>
            <a:endParaRPr lang="en-AU">
              <a:solidFill>
                <a:srgbClr val="000000"/>
              </a:solidFill>
            </a:endParaRPr>
          </a:p>
        </p:txBody>
      </p:sp>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4608" y="1201587"/>
            <a:ext cx="5555513" cy="2552700"/>
          </a:xfrm>
          <a:prstGeom prst="rect">
            <a:avLst/>
          </a:prstGeom>
          <a:ln>
            <a:solidFill>
              <a:schemeClr val="tx1"/>
            </a:solidFill>
          </a:ln>
        </p:spPr>
      </p:pic>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09489" y="1716502"/>
            <a:ext cx="4664871" cy="3098567"/>
          </a:xfrm>
          <a:prstGeom prst="rect">
            <a:avLst/>
          </a:prstGeom>
        </p:spPr>
      </p:pic>
    </p:spTree>
    <p:extLst>
      <p:ext uri="{BB962C8B-B14F-4D97-AF65-F5344CB8AC3E}">
        <p14:creationId xmlns:p14="http://schemas.microsoft.com/office/powerpoint/2010/main" val="25888985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187" y="424696"/>
            <a:ext cx="8928100" cy="460374"/>
          </a:xfrm>
        </p:spPr>
        <p:txBody>
          <a:bodyPr/>
          <a:lstStyle/>
          <a:p>
            <a:r>
              <a:rPr lang="en-AU"/>
              <a:t>Students as academic integrity champions</a:t>
            </a:r>
          </a:p>
        </p:txBody>
      </p:sp>
      <p:pic>
        <p:nvPicPr>
          <p:cNvPr id="9" name="Picture 8"/>
          <p:cNvPicPr>
            <a:picLocks noChangeAspect="1"/>
          </p:cNvPicPr>
          <p:nvPr/>
        </p:nvPicPr>
        <p:blipFill>
          <a:blip r:embed="rId3"/>
          <a:stretch>
            <a:fillRect/>
          </a:stretch>
        </p:blipFill>
        <p:spPr>
          <a:xfrm>
            <a:off x="5355994" y="1545413"/>
            <a:ext cx="6480654" cy="3642106"/>
          </a:xfrm>
          <a:prstGeom prst="rect">
            <a:avLst/>
          </a:prstGeom>
        </p:spPr>
      </p:pic>
      <p:sp>
        <p:nvSpPr>
          <p:cNvPr id="10" name="Rectangle 9"/>
          <p:cNvSpPr/>
          <p:nvPr/>
        </p:nvSpPr>
        <p:spPr>
          <a:xfrm>
            <a:off x="5629344" y="5384875"/>
            <a:ext cx="6096000" cy="584775"/>
          </a:xfrm>
          <a:prstGeom prst="rect">
            <a:avLst/>
          </a:prstGeom>
        </p:spPr>
        <p:txBody>
          <a:bodyPr>
            <a:spAutoFit/>
          </a:bodyPr>
          <a:lstStyle/>
          <a:p>
            <a:r>
              <a:rPr lang="en-AU" sz="1600"/>
              <a:t>Image source: Students as Partners in Academic Integrity, </a:t>
            </a:r>
          </a:p>
          <a:p>
            <a:r>
              <a:rPr lang="en-AU" sz="1600"/>
              <a:t>presentation by Sonia Saddiqui at 7APCEI 2015.</a:t>
            </a:r>
          </a:p>
        </p:txBody>
      </p:sp>
      <p:sp>
        <p:nvSpPr>
          <p:cNvPr id="11" name="TextBox 10"/>
          <p:cNvSpPr txBox="1"/>
          <p:nvPr/>
        </p:nvSpPr>
        <p:spPr>
          <a:xfrm>
            <a:off x="914400" y="1551393"/>
            <a:ext cx="4328931" cy="3785652"/>
          </a:xfrm>
          <a:prstGeom prst="rect">
            <a:avLst/>
          </a:prstGeom>
          <a:noFill/>
        </p:spPr>
        <p:txBody>
          <a:bodyPr wrap="square" rtlCol="0">
            <a:spAutoFit/>
          </a:bodyPr>
          <a:lstStyle/>
          <a:p>
            <a:r>
              <a:rPr lang="en-AU" sz="2400">
                <a:solidFill>
                  <a:schemeClr val="accent1">
                    <a:lumMod val="75000"/>
                  </a:schemeClr>
                </a:solidFill>
              </a:rPr>
              <a:t>The Academic Integrity Matters Ambassadors </a:t>
            </a:r>
            <a:r>
              <a:rPr lang="en-AU" sz="2400"/>
              <a:t>(AIMA) is a student-led organisation founded at Macquarie University in 2014. </a:t>
            </a:r>
          </a:p>
          <a:p>
            <a:r>
              <a:rPr lang="en-AU" sz="2400"/>
              <a:t>AIMA provides meaningful engagement, consultation and collaboration, and enlists </a:t>
            </a:r>
            <a:r>
              <a:rPr lang="en-AU" sz="2400">
                <a:solidFill>
                  <a:schemeClr val="accent1">
                    <a:lumMod val="75000"/>
                  </a:schemeClr>
                </a:solidFill>
              </a:rPr>
              <a:t>students to serve as change agents </a:t>
            </a:r>
            <a:r>
              <a:rPr lang="en-AU" sz="2400"/>
              <a:t>in their own right.</a:t>
            </a:r>
          </a:p>
        </p:txBody>
      </p:sp>
    </p:spTree>
    <p:extLst>
      <p:ext uri="{BB962C8B-B14F-4D97-AF65-F5344CB8AC3E}">
        <p14:creationId xmlns:p14="http://schemas.microsoft.com/office/powerpoint/2010/main" val="7433660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46CAD8-F521-4512-99A1-D3069EBC0C21}"/>
              </a:ext>
            </a:extLst>
          </p:cNvPr>
          <p:cNvSpPr>
            <a:spLocks noGrp="1"/>
          </p:cNvSpPr>
          <p:nvPr>
            <p:ph type="title"/>
          </p:nvPr>
        </p:nvSpPr>
        <p:spPr>
          <a:xfrm>
            <a:off x="788063" y="470526"/>
            <a:ext cx="8871212" cy="460374"/>
          </a:xfrm>
        </p:spPr>
        <p:txBody>
          <a:bodyPr/>
          <a:lstStyle/>
          <a:p>
            <a:pPr algn="l"/>
            <a:r>
              <a:rPr lang="en-US"/>
              <a:t>More examples of partnering with students</a:t>
            </a:r>
            <a:endParaRPr lang="en-AU"/>
          </a:p>
        </p:txBody>
      </p:sp>
      <p:sp>
        <p:nvSpPr>
          <p:cNvPr id="6" name="Content Placeholder 5">
            <a:extLst>
              <a:ext uri="{FF2B5EF4-FFF2-40B4-BE49-F238E27FC236}">
                <a16:creationId xmlns:a16="http://schemas.microsoft.com/office/drawing/2014/main" id="{BA88FDDC-E570-416D-AB78-D556AE3B286B}"/>
              </a:ext>
            </a:extLst>
          </p:cNvPr>
          <p:cNvSpPr>
            <a:spLocks noGrp="1"/>
          </p:cNvSpPr>
          <p:nvPr>
            <p:ph sz="half" idx="2"/>
          </p:nvPr>
        </p:nvSpPr>
        <p:spPr>
          <a:xfrm>
            <a:off x="788063" y="1336692"/>
            <a:ext cx="8928100" cy="3955425"/>
          </a:xfrm>
        </p:spPr>
        <p:txBody>
          <a:bodyPr/>
          <a:lstStyle/>
          <a:p>
            <a:pPr fontAlgn="base">
              <a:lnSpc>
                <a:spcPct val="100000"/>
              </a:lnSpc>
              <a:spcBef>
                <a:spcPts val="0"/>
              </a:spcBef>
              <a:spcAft>
                <a:spcPts val="600"/>
              </a:spcAft>
            </a:pPr>
            <a:r>
              <a:rPr lang="en-AU" b="1"/>
              <a:t>Videos made by students </a:t>
            </a:r>
            <a:r>
              <a:rPr lang="en-AU"/>
              <a:t>to promote the importance of </a:t>
            </a:r>
            <a:r>
              <a:rPr lang="en-AU" err="1"/>
              <a:t>Ghostwriting</a:t>
            </a:r>
            <a:r>
              <a:rPr lang="en-AU"/>
              <a:t> and Contract Cheating - </a:t>
            </a:r>
            <a:r>
              <a:rPr lang="en-AU">
                <a:hlinkClick r:id="rId3"/>
              </a:rPr>
              <a:t>https://youtu.be/HRhekZ9uq0o</a:t>
            </a:r>
            <a:endParaRPr lang="en-AU"/>
          </a:p>
          <a:p>
            <a:pPr fontAlgn="base">
              <a:lnSpc>
                <a:spcPct val="100000"/>
              </a:lnSpc>
              <a:spcBef>
                <a:spcPts val="0"/>
              </a:spcBef>
              <a:spcAft>
                <a:spcPts val="600"/>
              </a:spcAft>
            </a:pPr>
            <a:endParaRPr lang="en-US"/>
          </a:p>
          <a:p>
            <a:pPr fontAlgn="base">
              <a:lnSpc>
                <a:spcPct val="100000"/>
              </a:lnSpc>
              <a:spcBef>
                <a:spcPts val="0"/>
              </a:spcBef>
              <a:spcAft>
                <a:spcPts val="600"/>
              </a:spcAft>
            </a:pPr>
            <a:r>
              <a:rPr lang="en-US"/>
              <a:t>UTS </a:t>
            </a:r>
            <a:r>
              <a:rPr lang="en-US" b="1"/>
              <a:t>Academic Integrity Board Game </a:t>
            </a:r>
            <a:r>
              <a:rPr lang="en-US"/>
              <a:t>– co-designed with UTS Business School students as part of a Learner Engagement Grant </a:t>
            </a:r>
            <a:r>
              <a:rPr lang="en-AU">
                <a:hlinkClick r:id="rId4"/>
              </a:rPr>
              <a:t>https://aibg.amandalovestoaudit.com/</a:t>
            </a:r>
            <a:endParaRPr lang="en-US"/>
          </a:p>
          <a:p>
            <a:pPr>
              <a:lnSpc>
                <a:spcPct val="100000"/>
              </a:lnSpc>
              <a:spcBef>
                <a:spcPts val="0"/>
              </a:spcBef>
              <a:spcAft>
                <a:spcPts val="600"/>
              </a:spcAft>
            </a:pPr>
            <a:endParaRPr lang="en-AU"/>
          </a:p>
          <a:p>
            <a:pPr>
              <a:lnSpc>
                <a:spcPct val="100000"/>
              </a:lnSpc>
              <a:spcBef>
                <a:spcPts val="0"/>
              </a:spcBef>
              <a:spcAft>
                <a:spcPts val="600"/>
              </a:spcAft>
            </a:pPr>
            <a:r>
              <a:rPr lang="en-US" b="1"/>
              <a:t>Providing materials for discussions </a:t>
            </a:r>
            <a:r>
              <a:rPr lang="en-US"/>
              <a:t>at SRC meetings or student groups on International Day of Action on Contract Cheating </a:t>
            </a:r>
            <a:r>
              <a:rPr lang="en-AU">
                <a:hlinkClick r:id="rId5"/>
              </a:rPr>
              <a:t>http://contractcheating.weebly.com/</a:t>
            </a:r>
            <a:r>
              <a:rPr lang="en-AU"/>
              <a:t> </a:t>
            </a:r>
            <a:r>
              <a:rPr lang="en-US"/>
              <a:t>or a local Academic Integrity Week </a:t>
            </a:r>
          </a:p>
          <a:p>
            <a:endParaRPr lang="en-AU"/>
          </a:p>
        </p:txBody>
      </p:sp>
      <p:pic>
        <p:nvPicPr>
          <p:cNvPr id="7" name="Picture 6">
            <a:extLst>
              <a:ext uri="{FF2B5EF4-FFF2-40B4-BE49-F238E27FC236}">
                <a16:creationId xmlns:a16="http://schemas.microsoft.com/office/drawing/2014/main" id="{3F8DF25F-CE58-4184-8154-30504AB3DA5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20537" y="4062760"/>
            <a:ext cx="2804497" cy="2283354"/>
          </a:xfrm>
          <a:prstGeom prst="rect">
            <a:avLst/>
          </a:prstGeom>
        </p:spPr>
      </p:pic>
      <p:sp>
        <p:nvSpPr>
          <p:cNvPr id="8" name="TextBox 7">
            <a:extLst>
              <a:ext uri="{FF2B5EF4-FFF2-40B4-BE49-F238E27FC236}">
                <a16:creationId xmlns:a16="http://schemas.microsoft.com/office/drawing/2014/main" id="{E50CCD54-5388-4D21-86F4-D32685AA45A5}"/>
              </a:ext>
            </a:extLst>
          </p:cNvPr>
          <p:cNvSpPr txBox="1"/>
          <p:nvPr/>
        </p:nvSpPr>
        <p:spPr>
          <a:xfrm>
            <a:off x="8906802" y="6349301"/>
            <a:ext cx="3633849" cy="338554"/>
          </a:xfrm>
          <a:prstGeom prst="rect">
            <a:avLst/>
          </a:prstGeom>
          <a:noFill/>
        </p:spPr>
        <p:txBody>
          <a:bodyPr wrap="square" rtlCol="0">
            <a:spAutoFit/>
          </a:bodyPr>
          <a:lstStyle/>
          <a:p>
            <a:r>
              <a:rPr lang="en-US" sz="1600">
                <a:solidFill>
                  <a:srgbClr val="000000"/>
                </a:solidFill>
              </a:rPr>
              <a:t>ICMS Academic Integrity Week</a:t>
            </a:r>
            <a:endParaRPr lang="en-AU" sz="1600">
              <a:solidFill>
                <a:srgbClr val="000000"/>
              </a:solidFill>
            </a:endParaRPr>
          </a:p>
        </p:txBody>
      </p:sp>
    </p:spTree>
    <p:extLst>
      <p:ext uri="{BB962C8B-B14F-4D97-AF65-F5344CB8AC3E}">
        <p14:creationId xmlns:p14="http://schemas.microsoft.com/office/powerpoint/2010/main" val="13011738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159" y="606638"/>
            <a:ext cx="11065398" cy="460374"/>
          </a:xfrm>
        </p:spPr>
        <p:txBody>
          <a:bodyPr/>
          <a:lstStyle/>
          <a:p>
            <a:r>
              <a:rPr lang="en-AU"/>
              <a:t>International Day of Action Against Contract Cheating</a:t>
            </a:r>
          </a:p>
        </p:txBody>
      </p:sp>
      <p:pic>
        <p:nvPicPr>
          <p:cNvPr id="4" name="Content Placeholder 3"/>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2075897" y="1465704"/>
            <a:ext cx="3154937" cy="4437385"/>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89466" y="1555190"/>
            <a:ext cx="6100314" cy="4185854"/>
          </a:xfrm>
          <a:prstGeom prst="rect">
            <a:avLst/>
          </a:prstGeom>
          <a:solidFill>
            <a:schemeClr val="bg1"/>
          </a:solidFill>
          <a:ln>
            <a:solidFill>
              <a:schemeClr val="tx1"/>
            </a:solidFill>
          </a:ln>
        </p:spPr>
      </p:pic>
    </p:spTree>
    <p:extLst>
      <p:ext uri="{BB962C8B-B14F-4D97-AF65-F5344CB8AC3E}">
        <p14:creationId xmlns:p14="http://schemas.microsoft.com/office/powerpoint/2010/main" val="16924722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solidFill>
                  <a:schemeClr val="accent1">
                    <a:lumMod val="75000"/>
                  </a:schemeClr>
                </a:solidFill>
              </a:rPr>
              <a:t>Discussion</a:t>
            </a:r>
          </a:p>
        </p:txBody>
      </p:sp>
      <p:sp>
        <p:nvSpPr>
          <p:cNvPr id="4" name="Content Placeholder 3"/>
          <p:cNvSpPr>
            <a:spLocks noGrp="1"/>
          </p:cNvSpPr>
          <p:nvPr>
            <p:ph sz="half" idx="2"/>
          </p:nvPr>
        </p:nvSpPr>
        <p:spPr/>
        <p:txBody>
          <a:bodyPr/>
          <a:lstStyle/>
          <a:p>
            <a:pPr algn="ctr"/>
            <a:endParaRPr lang="en-AU" sz="3200" dirty="0"/>
          </a:p>
          <a:p>
            <a:pPr algn="ctr"/>
            <a:endParaRPr lang="en-AU" sz="3200" dirty="0"/>
          </a:p>
          <a:p>
            <a:pPr algn="ctr"/>
            <a:r>
              <a:rPr lang="en-AU" sz="3200" dirty="0"/>
              <a:t>What happens at your institution?</a:t>
            </a:r>
          </a:p>
          <a:p>
            <a:pPr algn="ctr">
              <a:lnSpc>
                <a:spcPct val="100000"/>
              </a:lnSpc>
              <a:spcBef>
                <a:spcPts val="0"/>
              </a:spcBef>
              <a:spcAft>
                <a:spcPts val="600"/>
              </a:spcAft>
            </a:pPr>
            <a:endParaRPr lang="en-AU" sz="3200" dirty="0"/>
          </a:p>
          <a:p>
            <a:pPr algn="ctr">
              <a:lnSpc>
                <a:spcPct val="100000"/>
              </a:lnSpc>
              <a:spcBef>
                <a:spcPts val="0"/>
              </a:spcBef>
              <a:spcAft>
                <a:spcPts val="600"/>
              </a:spcAft>
            </a:pPr>
            <a:r>
              <a:rPr lang="en-AU" sz="3200" dirty="0"/>
              <a:t>How do you partner with students to build a culture of academic integrity?</a:t>
            </a:r>
          </a:p>
        </p:txBody>
      </p:sp>
    </p:spTree>
    <p:extLst>
      <p:ext uri="{BB962C8B-B14F-4D97-AF65-F5344CB8AC3E}">
        <p14:creationId xmlns:p14="http://schemas.microsoft.com/office/powerpoint/2010/main" val="35397738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192C4E91-6313-4FD6-B021-44F78DC3155C}"/>
              </a:ext>
            </a:extLst>
          </p:cNvPr>
          <p:cNvSpPr/>
          <p:nvPr/>
        </p:nvSpPr>
        <p:spPr>
          <a:xfrm>
            <a:off x="6013450" y="3536950"/>
            <a:ext cx="4117975" cy="2089150"/>
          </a:xfrm>
          <a:custGeom>
            <a:avLst/>
            <a:gdLst>
              <a:gd name="connsiteX0" fmla="*/ 0 w 4117654"/>
              <a:gd name="connsiteY0" fmla="*/ 0 h 1863371"/>
              <a:gd name="connsiteX1" fmla="*/ 4117654 w 4117654"/>
              <a:gd name="connsiteY1" fmla="*/ 0 h 1863371"/>
              <a:gd name="connsiteX2" fmla="*/ 4117654 w 4117654"/>
              <a:gd name="connsiteY2" fmla="*/ 1863371 h 1863371"/>
              <a:gd name="connsiteX3" fmla="*/ 0 w 4117654"/>
              <a:gd name="connsiteY3" fmla="*/ 1863371 h 1863371"/>
              <a:gd name="connsiteX4" fmla="*/ 0 w 4117654"/>
              <a:gd name="connsiteY4" fmla="*/ 0 h 186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7654" h="1863371">
                <a:moveTo>
                  <a:pt x="0" y="0"/>
                </a:moveTo>
                <a:lnTo>
                  <a:pt x="4117654" y="0"/>
                </a:lnTo>
                <a:lnTo>
                  <a:pt x="4117654" y="1863371"/>
                </a:lnTo>
                <a:lnTo>
                  <a:pt x="0" y="1863371"/>
                </a:lnTo>
                <a:lnTo>
                  <a:pt x="0" y="0"/>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lIns="49530" tIns="49530" rIns="49530" bIns="49530" spcCol="1270" anchor="ctr"/>
          <a:lstStyle/>
          <a:p>
            <a:pPr algn="ctr" eaLnBrk="1" fontAlgn="auto" hangingPunct="1">
              <a:spcAft>
                <a:spcPts val="0"/>
              </a:spcAft>
              <a:defRPr/>
            </a:pPr>
            <a:r>
              <a:rPr lang="en-US" sz="1300">
                <a:solidFill>
                  <a:srgbClr val="68AF1E">
                    <a:hueOff val="0"/>
                    <a:satOff val="0"/>
                    <a:lumOff val="0"/>
                    <a:alphaOff val="0"/>
                  </a:srgbClr>
                </a:solidFill>
              </a:rPr>
              <a:t> </a:t>
            </a:r>
          </a:p>
        </p:txBody>
      </p:sp>
      <p:sp>
        <p:nvSpPr>
          <p:cNvPr id="41" name="Freeform: Shape 40">
            <a:extLst>
              <a:ext uri="{FF2B5EF4-FFF2-40B4-BE49-F238E27FC236}">
                <a16:creationId xmlns:a16="http://schemas.microsoft.com/office/drawing/2014/main" id="{FF540A7A-4E12-407B-BD12-671878F6FBF9}"/>
              </a:ext>
            </a:extLst>
          </p:cNvPr>
          <p:cNvSpPr/>
          <p:nvPr/>
        </p:nvSpPr>
        <p:spPr>
          <a:xfrm>
            <a:off x="2003425" y="3502025"/>
            <a:ext cx="3849688" cy="2068513"/>
          </a:xfrm>
          <a:custGeom>
            <a:avLst/>
            <a:gdLst>
              <a:gd name="connsiteX0" fmla="*/ 0 w 3849652"/>
              <a:gd name="connsiteY0" fmla="*/ 0 h 1843234"/>
              <a:gd name="connsiteX1" fmla="*/ 3849652 w 3849652"/>
              <a:gd name="connsiteY1" fmla="*/ 0 h 1843234"/>
              <a:gd name="connsiteX2" fmla="*/ 3849652 w 3849652"/>
              <a:gd name="connsiteY2" fmla="*/ 1843234 h 1843234"/>
              <a:gd name="connsiteX3" fmla="*/ 0 w 3849652"/>
              <a:gd name="connsiteY3" fmla="*/ 1843234 h 1843234"/>
              <a:gd name="connsiteX4" fmla="*/ 0 w 3849652"/>
              <a:gd name="connsiteY4" fmla="*/ 0 h 184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9652" h="1843234">
                <a:moveTo>
                  <a:pt x="0" y="0"/>
                </a:moveTo>
                <a:lnTo>
                  <a:pt x="3849652" y="0"/>
                </a:lnTo>
                <a:lnTo>
                  <a:pt x="3849652" y="1843234"/>
                </a:lnTo>
                <a:lnTo>
                  <a:pt x="0" y="1843234"/>
                </a:lnTo>
                <a:lnTo>
                  <a:pt x="0" y="0"/>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lIns="49530" tIns="49530" rIns="49530" bIns="49530" spcCol="1270" anchor="ctr"/>
          <a:lstStyle/>
          <a:p>
            <a:pPr algn="ctr" eaLnBrk="1" fontAlgn="auto" hangingPunct="1">
              <a:spcAft>
                <a:spcPts val="0"/>
              </a:spcAft>
              <a:defRPr/>
            </a:pPr>
            <a:endParaRPr lang="en-US" sz="1300">
              <a:solidFill>
                <a:srgbClr val="68AF1E">
                  <a:hueOff val="0"/>
                  <a:satOff val="0"/>
                  <a:lumOff val="0"/>
                  <a:alphaOff val="0"/>
                </a:srgbClr>
              </a:solidFill>
            </a:endParaRPr>
          </a:p>
        </p:txBody>
      </p:sp>
      <p:sp>
        <p:nvSpPr>
          <p:cNvPr id="43" name="Freeform: Shape 42">
            <a:extLst>
              <a:ext uri="{FF2B5EF4-FFF2-40B4-BE49-F238E27FC236}">
                <a16:creationId xmlns:a16="http://schemas.microsoft.com/office/drawing/2014/main" id="{72BE1D79-2087-4C50-BA66-5B9CFBF8235C}"/>
              </a:ext>
            </a:extLst>
          </p:cNvPr>
          <p:cNvSpPr/>
          <p:nvPr/>
        </p:nvSpPr>
        <p:spPr>
          <a:xfrm>
            <a:off x="6013450" y="1122363"/>
            <a:ext cx="4117975" cy="2090737"/>
          </a:xfrm>
          <a:custGeom>
            <a:avLst/>
            <a:gdLst>
              <a:gd name="connsiteX0" fmla="*/ 0 w 4117654"/>
              <a:gd name="connsiteY0" fmla="*/ 0 h 1863371"/>
              <a:gd name="connsiteX1" fmla="*/ 4117654 w 4117654"/>
              <a:gd name="connsiteY1" fmla="*/ 0 h 1863371"/>
              <a:gd name="connsiteX2" fmla="*/ 4117654 w 4117654"/>
              <a:gd name="connsiteY2" fmla="*/ 1863371 h 1863371"/>
              <a:gd name="connsiteX3" fmla="*/ 0 w 4117654"/>
              <a:gd name="connsiteY3" fmla="*/ 1863371 h 1863371"/>
              <a:gd name="connsiteX4" fmla="*/ 0 w 4117654"/>
              <a:gd name="connsiteY4" fmla="*/ 0 h 186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7654" h="1863371">
                <a:moveTo>
                  <a:pt x="0" y="0"/>
                </a:moveTo>
                <a:lnTo>
                  <a:pt x="4117654" y="0"/>
                </a:lnTo>
                <a:lnTo>
                  <a:pt x="4117654" y="1863371"/>
                </a:lnTo>
                <a:lnTo>
                  <a:pt x="0" y="1863371"/>
                </a:lnTo>
                <a:lnTo>
                  <a:pt x="0" y="0"/>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lIns="49530" tIns="49530" rIns="49530" bIns="49530" spcCol="1270" anchor="ctr"/>
          <a:lstStyle/>
          <a:p>
            <a:pPr algn="ctr" eaLnBrk="1" fontAlgn="auto" hangingPunct="1">
              <a:spcAft>
                <a:spcPts val="0"/>
              </a:spcAft>
              <a:defRPr/>
            </a:pPr>
            <a:r>
              <a:rPr lang="en-US" sz="1300">
                <a:solidFill>
                  <a:srgbClr val="68AF1E">
                    <a:hueOff val="0"/>
                    <a:satOff val="0"/>
                    <a:lumOff val="0"/>
                    <a:alphaOff val="0"/>
                  </a:srgbClr>
                </a:solidFill>
              </a:rPr>
              <a:t> </a:t>
            </a:r>
          </a:p>
        </p:txBody>
      </p:sp>
      <p:sp>
        <p:nvSpPr>
          <p:cNvPr id="39" name="TextBox 131">
            <a:extLst>
              <a:ext uri="{FF2B5EF4-FFF2-40B4-BE49-F238E27FC236}">
                <a16:creationId xmlns:a16="http://schemas.microsoft.com/office/drawing/2014/main" id="{B3CFB44B-D5EB-41AB-9603-F634CBD6931E}"/>
              </a:ext>
            </a:extLst>
          </p:cNvPr>
          <p:cNvSpPr txBox="1">
            <a:spLocks noChangeArrowheads="1"/>
          </p:cNvSpPr>
          <p:nvPr/>
        </p:nvSpPr>
        <p:spPr bwMode="auto">
          <a:xfrm>
            <a:off x="5562600" y="2355850"/>
            <a:ext cx="2681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endParaRPr lang="en-AU" altLang="en-US" sz="14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42" name="Freeform: Shape 41">
            <a:extLst>
              <a:ext uri="{FF2B5EF4-FFF2-40B4-BE49-F238E27FC236}">
                <a16:creationId xmlns:a16="http://schemas.microsoft.com/office/drawing/2014/main" id="{751887D4-1460-4AD0-B980-8E18B52E0895}"/>
              </a:ext>
            </a:extLst>
          </p:cNvPr>
          <p:cNvSpPr/>
          <p:nvPr/>
        </p:nvSpPr>
        <p:spPr>
          <a:xfrm>
            <a:off x="1992313" y="1138238"/>
            <a:ext cx="3849687" cy="2068512"/>
          </a:xfrm>
          <a:custGeom>
            <a:avLst/>
            <a:gdLst>
              <a:gd name="connsiteX0" fmla="*/ 0 w 3849652"/>
              <a:gd name="connsiteY0" fmla="*/ 0 h 1843234"/>
              <a:gd name="connsiteX1" fmla="*/ 3849652 w 3849652"/>
              <a:gd name="connsiteY1" fmla="*/ 0 h 1843234"/>
              <a:gd name="connsiteX2" fmla="*/ 3849652 w 3849652"/>
              <a:gd name="connsiteY2" fmla="*/ 1843234 h 1843234"/>
              <a:gd name="connsiteX3" fmla="*/ 0 w 3849652"/>
              <a:gd name="connsiteY3" fmla="*/ 1843234 h 1843234"/>
              <a:gd name="connsiteX4" fmla="*/ 0 w 3849652"/>
              <a:gd name="connsiteY4" fmla="*/ 0 h 184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9652" h="1843234">
                <a:moveTo>
                  <a:pt x="0" y="0"/>
                </a:moveTo>
                <a:lnTo>
                  <a:pt x="3849652" y="0"/>
                </a:lnTo>
                <a:lnTo>
                  <a:pt x="3849652" y="1843234"/>
                </a:lnTo>
                <a:lnTo>
                  <a:pt x="0" y="1843234"/>
                </a:lnTo>
                <a:lnTo>
                  <a:pt x="0" y="0"/>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lIns="49530" tIns="49530" rIns="49530" bIns="49530" spcCol="1270" anchor="ctr"/>
          <a:lstStyle/>
          <a:p>
            <a:pPr algn="ctr" eaLnBrk="1" fontAlgn="auto" hangingPunct="1">
              <a:spcAft>
                <a:spcPts val="0"/>
              </a:spcAft>
              <a:defRPr/>
            </a:pPr>
            <a:endParaRPr lang="en-US" sz="1300">
              <a:solidFill>
                <a:srgbClr val="68AF1E">
                  <a:hueOff val="0"/>
                  <a:satOff val="0"/>
                  <a:lumOff val="0"/>
                  <a:alphaOff val="0"/>
                </a:srgbClr>
              </a:solidFill>
            </a:endParaRPr>
          </a:p>
        </p:txBody>
      </p:sp>
      <p:sp>
        <p:nvSpPr>
          <p:cNvPr id="8" name="TextBox 19">
            <a:extLst>
              <a:ext uri="{FF2B5EF4-FFF2-40B4-BE49-F238E27FC236}">
                <a16:creationId xmlns:a16="http://schemas.microsoft.com/office/drawing/2014/main" id="{D782377A-3C81-400E-A7EB-0BC16D049927}"/>
              </a:ext>
            </a:extLst>
          </p:cNvPr>
          <p:cNvSpPr txBox="1">
            <a:spLocks noChangeArrowheads="1"/>
          </p:cNvSpPr>
          <p:nvPr/>
        </p:nvSpPr>
        <p:spPr bwMode="auto">
          <a:xfrm>
            <a:off x="3100388" y="2255838"/>
            <a:ext cx="3424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Student experience &amp; outcomes</a:t>
            </a:r>
            <a:endParaRPr lang="en-AU" altLang="en-US" sz="14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9" name="TextBox 20">
            <a:extLst>
              <a:ext uri="{FF2B5EF4-FFF2-40B4-BE49-F238E27FC236}">
                <a16:creationId xmlns:a16="http://schemas.microsoft.com/office/drawing/2014/main" id="{78321636-4880-40AB-AC12-FE75E43AF391}"/>
              </a:ext>
            </a:extLst>
          </p:cNvPr>
          <p:cNvSpPr txBox="1">
            <a:spLocks noChangeArrowheads="1"/>
          </p:cNvSpPr>
          <p:nvPr/>
        </p:nvSpPr>
        <p:spPr bwMode="auto">
          <a:xfrm>
            <a:off x="7488238" y="2908300"/>
            <a:ext cx="1852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Pedagogies</a:t>
            </a:r>
            <a:endParaRPr lang="en-AU" altLang="en-US" sz="14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0" name="TextBox 21">
            <a:extLst>
              <a:ext uri="{FF2B5EF4-FFF2-40B4-BE49-F238E27FC236}">
                <a16:creationId xmlns:a16="http://schemas.microsoft.com/office/drawing/2014/main" id="{3D935851-462C-4040-BBB0-9D8605D56778}"/>
              </a:ext>
            </a:extLst>
          </p:cNvPr>
          <p:cNvSpPr txBox="1">
            <a:spLocks noChangeArrowheads="1"/>
          </p:cNvSpPr>
          <p:nvPr/>
        </p:nvSpPr>
        <p:spPr bwMode="auto">
          <a:xfrm>
            <a:off x="1325563" y="2590800"/>
            <a:ext cx="32035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Program &amp; unit design</a:t>
            </a:r>
            <a:endParaRPr lang="en-AU" altLang="en-US" sz="14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1" name="TextBox 23">
            <a:extLst>
              <a:ext uri="{FF2B5EF4-FFF2-40B4-BE49-F238E27FC236}">
                <a16:creationId xmlns:a16="http://schemas.microsoft.com/office/drawing/2014/main" id="{BC740B73-2F95-4C9B-8C6E-1EAB3AD065EB}"/>
              </a:ext>
            </a:extLst>
          </p:cNvPr>
          <p:cNvSpPr txBox="1">
            <a:spLocks noChangeArrowheads="1"/>
          </p:cNvSpPr>
          <p:nvPr/>
        </p:nvSpPr>
        <p:spPr bwMode="auto">
          <a:xfrm>
            <a:off x="2109788" y="4984750"/>
            <a:ext cx="3689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Classroom management strategies</a:t>
            </a:r>
            <a:endParaRPr lang="en-AU" altLang="en-US" sz="14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2" name="TextBox 24">
            <a:extLst>
              <a:ext uri="{FF2B5EF4-FFF2-40B4-BE49-F238E27FC236}">
                <a16:creationId xmlns:a16="http://schemas.microsoft.com/office/drawing/2014/main" id="{51725B95-C07F-42D3-8ED5-1B6612758020}"/>
              </a:ext>
            </a:extLst>
          </p:cNvPr>
          <p:cNvSpPr txBox="1">
            <a:spLocks noChangeArrowheads="1"/>
          </p:cNvSpPr>
          <p:nvPr/>
        </p:nvSpPr>
        <p:spPr bwMode="auto">
          <a:xfrm rot="-5400000">
            <a:off x="1867694" y="4741069"/>
            <a:ext cx="31369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learning resources</a:t>
            </a:r>
            <a:endParaRPr lang="en-AU" altLang="en-US" sz="14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3" name="TextBox 25">
            <a:extLst>
              <a:ext uri="{FF2B5EF4-FFF2-40B4-BE49-F238E27FC236}">
                <a16:creationId xmlns:a16="http://schemas.microsoft.com/office/drawing/2014/main" id="{32994050-7C7E-4839-A1DF-53DBA9E6B4F9}"/>
              </a:ext>
            </a:extLst>
          </p:cNvPr>
          <p:cNvSpPr txBox="1">
            <a:spLocks noChangeArrowheads="1"/>
          </p:cNvSpPr>
          <p:nvPr/>
        </p:nvSpPr>
        <p:spPr bwMode="auto">
          <a:xfrm rot="-5400000">
            <a:off x="7899401" y="2170112"/>
            <a:ext cx="1498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   Assessment</a:t>
            </a:r>
            <a:endParaRPr lang="en-AU" altLang="en-US" sz="14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4" name="TextBox 26">
            <a:extLst>
              <a:ext uri="{FF2B5EF4-FFF2-40B4-BE49-F238E27FC236}">
                <a16:creationId xmlns:a16="http://schemas.microsoft.com/office/drawing/2014/main" id="{74095471-9B65-40B2-B14F-C6B2CBF44733}"/>
              </a:ext>
            </a:extLst>
          </p:cNvPr>
          <p:cNvSpPr txBox="1">
            <a:spLocks noChangeArrowheads="1"/>
          </p:cNvSpPr>
          <p:nvPr/>
        </p:nvSpPr>
        <p:spPr bwMode="auto">
          <a:xfrm rot="-5400000">
            <a:off x="4423569" y="3483769"/>
            <a:ext cx="14954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feedback</a:t>
            </a:r>
            <a:endParaRPr lang="en-AU" altLang="en-US" sz="14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5" name="TextBox 42">
            <a:extLst>
              <a:ext uri="{FF2B5EF4-FFF2-40B4-BE49-F238E27FC236}">
                <a16:creationId xmlns:a16="http://schemas.microsoft.com/office/drawing/2014/main" id="{71B25DFD-DC18-4058-8921-97B0373E29D7}"/>
              </a:ext>
            </a:extLst>
          </p:cNvPr>
          <p:cNvSpPr txBox="1">
            <a:spLocks noChangeArrowheads="1"/>
          </p:cNvSpPr>
          <p:nvPr/>
        </p:nvSpPr>
        <p:spPr bwMode="auto">
          <a:xfrm>
            <a:off x="5945188" y="3478213"/>
            <a:ext cx="2852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Alignment of approaches</a:t>
            </a:r>
            <a:endParaRPr lang="en-AU" altLang="en-US" sz="14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6" name="TextBox 43">
            <a:extLst>
              <a:ext uri="{FF2B5EF4-FFF2-40B4-BE49-F238E27FC236}">
                <a16:creationId xmlns:a16="http://schemas.microsoft.com/office/drawing/2014/main" id="{F7630A44-2ACE-4856-9066-EB5ABB7CE095}"/>
              </a:ext>
            </a:extLst>
          </p:cNvPr>
          <p:cNvSpPr txBox="1">
            <a:spLocks noChangeArrowheads="1"/>
          </p:cNvSpPr>
          <p:nvPr/>
        </p:nvSpPr>
        <p:spPr bwMode="auto">
          <a:xfrm>
            <a:off x="7994650" y="4129088"/>
            <a:ext cx="2068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Capability development</a:t>
            </a:r>
            <a:endParaRPr lang="en-AU" altLang="en-US" sz="14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7" name="TextBox 44">
            <a:extLst>
              <a:ext uri="{FF2B5EF4-FFF2-40B4-BE49-F238E27FC236}">
                <a16:creationId xmlns:a16="http://schemas.microsoft.com/office/drawing/2014/main" id="{D662BE8A-6EA8-4BB7-9FBB-2BF8EFEFE769}"/>
              </a:ext>
            </a:extLst>
          </p:cNvPr>
          <p:cNvSpPr txBox="1">
            <a:spLocks noChangeArrowheads="1"/>
          </p:cNvSpPr>
          <p:nvPr/>
        </p:nvSpPr>
        <p:spPr bwMode="auto">
          <a:xfrm rot="-5400000">
            <a:off x="7013576" y="3805237"/>
            <a:ext cx="139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support</a:t>
            </a:r>
            <a:endParaRPr lang="en-AU" altLang="en-US" sz="14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8" name="TextBox 45">
            <a:extLst>
              <a:ext uri="{FF2B5EF4-FFF2-40B4-BE49-F238E27FC236}">
                <a16:creationId xmlns:a16="http://schemas.microsoft.com/office/drawing/2014/main" id="{298B0EF1-0565-4FE3-8B55-2F085591BF18}"/>
              </a:ext>
            </a:extLst>
          </p:cNvPr>
          <p:cNvSpPr txBox="1">
            <a:spLocks noChangeArrowheads="1"/>
          </p:cNvSpPr>
          <p:nvPr/>
        </p:nvSpPr>
        <p:spPr bwMode="auto">
          <a:xfrm rot="-5400000">
            <a:off x="5997576" y="4770437"/>
            <a:ext cx="1219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recruitment</a:t>
            </a:r>
            <a:endParaRPr lang="en-AU" altLang="en-US" sz="14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0" name="TextBox 48">
            <a:extLst>
              <a:ext uri="{FF2B5EF4-FFF2-40B4-BE49-F238E27FC236}">
                <a16:creationId xmlns:a16="http://schemas.microsoft.com/office/drawing/2014/main" id="{C608F7FC-4AC5-455B-9F1F-C0AAE9452765}"/>
              </a:ext>
            </a:extLst>
          </p:cNvPr>
          <p:cNvSpPr txBox="1">
            <a:spLocks noChangeArrowheads="1"/>
          </p:cNvSpPr>
          <p:nvPr/>
        </p:nvSpPr>
        <p:spPr bwMode="auto">
          <a:xfrm rot="-5400000">
            <a:off x="6669088" y="1350963"/>
            <a:ext cx="127158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   Induction</a:t>
            </a:r>
            <a:endParaRPr lang="en-AU" altLang="en-US" sz="14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1" name="TextBox 49">
            <a:extLst>
              <a:ext uri="{FF2B5EF4-FFF2-40B4-BE49-F238E27FC236}">
                <a16:creationId xmlns:a16="http://schemas.microsoft.com/office/drawing/2014/main" id="{C0325273-6C87-46CC-97CD-8BEC4CA21813}"/>
              </a:ext>
            </a:extLst>
          </p:cNvPr>
          <p:cNvSpPr txBox="1">
            <a:spLocks noChangeArrowheads="1"/>
          </p:cNvSpPr>
          <p:nvPr/>
        </p:nvSpPr>
        <p:spPr bwMode="auto">
          <a:xfrm>
            <a:off x="5453063" y="3011488"/>
            <a:ext cx="1387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Culture</a:t>
            </a:r>
            <a:endParaRPr lang="en-AU" altLang="en-US" sz="14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2" name="TextBox 50">
            <a:extLst>
              <a:ext uri="{FF2B5EF4-FFF2-40B4-BE49-F238E27FC236}">
                <a16:creationId xmlns:a16="http://schemas.microsoft.com/office/drawing/2014/main" id="{445750B7-FB9A-4189-8C9E-7C47FBAB9DDE}"/>
              </a:ext>
            </a:extLst>
          </p:cNvPr>
          <p:cNvSpPr txBox="1">
            <a:spLocks noChangeArrowheads="1"/>
          </p:cNvSpPr>
          <p:nvPr/>
        </p:nvSpPr>
        <p:spPr bwMode="auto">
          <a:xfrm>
            <a:off x="7059613" y="2470150"/>
            <a:ext cx="1814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Incentives</a:t>
            </a:r>
            <a:endParaRPr lang="en-AU" altLang="en-US" sz="14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3" name="TextBox 51">
            <a:extLst>
              <a:ext uri="{FF2B5EF4-FFF2-40B4-BE49-F238E27FC236}">
                <a16:creationId xmlns:a16="http://schemas.microsoft.com/office/drawing/2014/main" id="{E9C15B6C-86CB-4E70-B1B8-66C8CB31752A}"/>
              </a:ext>
            </a:extLst>
          </p:cNvPr>
          <p:cNvSpPr txBox="1">
            <a:spLocks noChangeArrowheads="1"/>
          </p:cNvSpPr>
          <p:nvPr/>
        </p:nvSpPr>
        <p:spPr bwMode="auto">
          <a:xfrm>
            <a:off x="2000250" y="3136900"/>
            <a:ext cx="2544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Performance management</a:t>
            </a:r>
            <a:endParaRPr lang="en-AU" altLang="en-US" sz="14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4" name="TextBox 52">
            <a:extLst>
              <a:ext uri="{FF2B5EF4-FFF2-40B4-BE49-F238E27FC236}">
                <a16:creationId xmlns:a16="http://schemas.microsoft.com/office/drawing/2014/main" id="{325AF966-6DCC-466C-9A04-95BA1D637813}"/>
              </a:ext>
            </a:extLst>
          </p:cNvPr>
          <p:cNvSpPr txBox="1">
            <a:spLocks noChangeArrowheads="1"/>
          </p:cNvSpPr>
          <p:nvPr/>
        </p:nvSpPr>
        <p:spPr bwMode="auto">
          <a:xfrm rot="-5400000">
            <a:off x="6002338" y="2627312"/>
            <a:ext cx="1270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software</a:t>
            </a:r>
            <a:endParaRPr lang="en-AU" altLang="en-US" sz="14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5" name="TextBox 53">
            <a:extLst>
              <a:ext uri="{FF2B5EF4-FFF2-40B4-BE49-F238E27FC236}">
                <a16:creationId xmlns:a16="http://schemas.microsoft.com/office/drawing/2014/main" id="{EBC07BED-F952-4912-92A4-7A799F3091A7}"/>
              </a:ext>
            </a:extLst>
          </p:cNvPr>
          <p:cNvSpPr txBox="1">
            <a:spLocks noChangeArrowheads="1"/>
          </p:cNvSpPr>
          <p:nvPr/>
        </p:nvSpPr>
        <p:spPr bwMode="auto">
          <a:xfrm>
            <a:off x="6756400" y="3652838"/>
            <a:ext cx="3036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Learning management systems</a:t>
            </a:r>
            <a:endParaRPr lang="en-AU" altLang="en-US" sz="14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6" name="TextBox 54">
            <a:extLst>
              <a:ext uri="{FF2B5EF4-FFF2-40B4-BE49-F238E27FC236}">
                <a16:creationId xmlns:a16="http://schemas.microsoft.com/office/drawing/2014/main" id="{5F83C40D-2D95-4E37-AF3C-F674C4D78515}"/>
              </a:ext>
            </a:extLst>
          </p:cNvPr>
          <p:cNvSpPr txBox="1">
            <a:spLocks noChangeArrowheads="1"/>
          </p:cNvSpPr>
          <p:nvPr/>
        </p:nvSpPr>
        <p:spPr bwMode="auto">
          <a:xfrm rot="-5400000">
            <a:off x="7045325" y="3314700"/>
            <a:ext cx="1787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US"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i</a:t>
            </a:r>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nfrastructure</a:t>
            </a:r>
            <a:endParaRPr lang="en-AU" altLang="en-US" sz="14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7" name="TextBox 56">
            <a:extLst>
              <a:ext uri="{FF2B5EF4-FFF2-40B4-BE49-F238E27FC236}">
                <a16:creationId xmlns:a16="http://schemas.microsoft.com/office/drawing/2014/main" id="{B75B557A-E065-4BF7-BD28-8C477AB99B8E}"/>
              </a:ext>
            </a:extLst>
          </p:cNvPr>
          <p:cNvSpPr txBox="1">
            <a:spLocks noChangeArrowheads="1"/>
          </p:cNvSpPr>
          <p:nvPr/>
        </p:nvSpPr>
        <p:spPr bwMode="auto">
          <a:xfrm>
            <a:off x="3665538" y="3981450"/>
            <a:ext cx="3776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classroom technologies</a:t>
            </a:r>
            <a:endParaRPr lang="en-AU" altLang="en-US" sz="14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8" name="TextBox 57">
            <a:extLst>
              <a:ext uri="{FF2B5EF4-FFF2-40B4-BE49-F238E27FC236}">
                <a16:creationId xmlns:a16="http://schemas.microsoft.com/office/drawing/2014/main" id="{8D76FBC4-B114-4DCE-95D5-FBD81F1B1E3F}"/>
              </a:ext>
            </a:extLst>
          </p:cNvPr>
          <p:cNvSpPr txBox="1">
            <a:spLocks noChangeArrowheads="1"/>
          </p:cNvSpPr>
          <p:nvPr/>
        </p:nvSpPr>
        <p:spPr bwMode="auto">
          <a:xfrm>
            <a:off x="6022975" y="5092700"/>
            <a:ext cx="3878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Technology support for students and teachers</a:t>
            </a:r>
            <a:endParaRPr lang="en-AU" altLang="en-US" sz="14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9" name="TextBox 58">
            <a:extLst>
              <a:ext uri="{FF2B5EF4-FFF2-40B4-BE49-F238E27FC236}">
                <a16:creationId xmlns:a16="http://schemas.microsoft.com/office/drawing/2014/main" id="{37A747A0-8C1E-4F33-909B-4C740D91C1C2}"/>
              </a:ext>
            </a:extLst>
          </p:cNvPr>
          <p:cNvSpPr txBox="1">
            <a:spLocks noChangeArrowheads="1"/>
          </p:cNvSpPr>
          <p:nvPr/>
        </p:nvSpPr>
        <p:spPr bwMode="auto">
          <a:xfrm>
            <a:off x="3100388" y="4692650"/>
            <a:ext cx="2747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On-campus hardware</a:t>
            </a:r>
            <a:endParaRPr lang="en-AU" altLang="en-US" sz="14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30" name="TextBox 59">
            <a:extLst>
              <a:ext uri="{FF2B5EF4-FFF2-40B4-BE49-F238E27FC236}">
                <a16:creationId xmlns:a16="http://schemas.microsoft.com/office/drawing/2014/main" id="{37916EBC-36B7-4CA7-BFD5-9C8363EF8397}"/>
              </a:ext>
            </a:extLst>
          </p:cNvPr>
          <p:cNvSpPr txBox="1">
            <a:spLocks noChangeArrowheads="1"/>
          </p:cNvSpPr>
          <p:nvPr/>
        </p:nvSpPr>
        <p:spPr bwMode="auto">
          <a:xfrm rot="-5400000">
            <a:off x="3862388" y="3054350"/>
            <a:ext cx="1377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L&amp;T innovation</a:t>
            </a:r>
            <a:endParaRPr lang="en-AU" altLang="en-US" sz="14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31" name="TextBox 60">
            <a:extLst>
              <a:ext uri="{FF2B5EF4-FFF2-40B4-BE49-F238E27FC236}">
                <a16:creationId xmlns:a16="http://schemas.microsoft.com/office/drawing/2014/main" id="{DC2FB6B8-32B2-42AD-AD61-30966A17CA39}"/>
              </a:ext>
            </a:extLst>
          </p:cNvPr>
          <p:cNvSpPr txBox="1">
            <a:spLocks noChangeArrowheads="1"/>
          </p:cNvSpPr>
          <p:nvPr/>
        </p:nvSpPr>
        <p:spPr bwMode="auto">
          <a:xfrm>
            <a:off x="6764338" y="2846388"/>
            <a:ext cx="15763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Leadership</a:t>
            </a:r>
            <a:endParaRPr lang="en-AU" altLang="en-US" sz="14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32" name="TextBox 62">
            <a:extLst>
              <a:ext uri="{FF2B5EF4-FFF2-40B4-BE49-F238E27FC236}">
                <a16:creationId xmlns:a16="http://schemas.microsoft.com/office/drawing/2014/main" id="{710BEB3A-46C8-42EC-B071-FF4C9DC180B8}"/>
              </a:ext>
            </a:extLst>
          </p:cNvPr>
          <p:cNvSpPr txBox="1">
            <a:spLocks noChangeArrowheads="1"/>
          </p:cNvSpPr>
          <p:nvPr/>
        </p:nvSpPr>
        <p:spPr bwMode="auto">
          <a:xfrm>
            <a:off x="4279900" y="2616200"/>
            <a:ext cx="2357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Roles &amp; expectations</a:t>
            </a:r>
            <a:endParaRPr lang="en-AU" altLang="en-US" sz="14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33" name="TextBox 63">
            <a:extLst>
              <a:ext uri="{FF2B5EF4-FFF2-40B4-BE49-F238E27FC236}">
                <a16:creationId xmlns:a16="http://schemas.microsoft.com/office/drawing/2014/main" id="{04A09D4A-8DF2-4CF3-B97E-F84DDE44797E}"/>
              </a:ext>
            </a:extLst>
          </p:cNvPr>
          <p:cNvSpPr txBox="1">
            <a:spLocks noChangeArrowheads="1"/>
          </p:cNvSpPr>
          <p:nvPr/>
        </p:nvSpPr>
        <p:spPr bwMode="auto">
          <a:xfrm rot="-5400000">
            <a:off x="5821363" y="4284662"/>
            <a:ext cx="971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policies</a:t>
            </a:r>
            <a:endParaRPr lang="en-AU" altLang="en-US" sz="14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34" name="TextBox 64">
            <a:extLst>
              <a:ext uri="{FF2B5EF4-FFF2-40B4-BE49-F238E27FC236}">
                <a16:creationId xmlns:a16="http://schemas.microsoft.com/office/drawing/2014/main" id="{411F4478-0696-4A53-8432-F9F157FAE429}"/>
              </a:ext>
            </a:extLst>
          </p:cNvPr>
          <p:cNvSpPr txBox="1">
            <a:spLocks noChangeArrowheads="1"/>
          </p:cNvSpPr>
          <p:nvPr/>
        </p:nvSpPr>
        <p:spPr bwMode="auto">
          <a:xfrm>
            <a:off x="6540500" y="3965575"/>
            <a:ext cx="1400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Governance</a:t>
            </a:r>
            <a:endParaRPr lang="en-AU" altLang="en-US" sz="14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35" name="TextBox 65">
            <a:extLst>
              <a:ext uri="{FF2B5EF4-FFF2-40B4-BE49-F238E27FC236}">
                <a16:creationId xmlns:a16="http://schemas.microsoft.com/office/drawing/2014/main" id="{8E792E77-1CE8-4C4B-ABDA-BBC860F58AFE}"/>
              </a:ext>
            </a:extLst>
          </p:cNvPr>
          <p:cNvSpPr txBox="1">
            <a:spLocks noChangeArrowheads="1"/>
          </p:cNvSpPr>
          <p:nvPr/>
        </p:nvSpPr>
        <p:spPr bwMode="auto">
          <a:xfrm>
            <a:off x="3024188" y="1520825"/>
            <a:ext cx="2200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Organisational structure</a:t>
            </a:r>
            <a:endParaRPr lang="en-AU" altLang="en-US" sz="14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36" name="TextBox 66">
            <a:extLst>
              <a:ext uri="{FF2B5EF4-FFF2-40B4-BE49-F238E27FC236}">
                <a16:creationId xmlns:a16="http://schemas.microsoft.com/office/drawing/2014/main" id="{FCBD0D75-812E-4BB9-9978-CC22A6FD0AE7}"/>
              </a:ext>
            </a:extLst>
          </p:cNvPr>
          <p:cNvSpPr txBox="1">
            <a:spLocks noChangeArrowheads="1"/>
          </p:cNvSpPr>
          <p:nvPr/>
        </p:nvSpPr>
        <p:spPr bwMode="auto">
          <a:xfrm rot="-5400000">
            <a:off x="3420269" y="3775869"/>
            <a:ext cx="1300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resources</a:t>
            </a:r>
            <a:endParaRPr lang="en-AU" altLang="en-US" sz="14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37" name="TextBox 67">
            <a:extLst>
              <a:ext uri="{FF2B5EF4-FFF2-40B4-BE49-F238E27FC236}">
                <a16:creationId xmlns:a16="http://schemas.microsoft.com/office/drawing/2014/main" id="{982CE5C3-B641-4CF2-BB6F-26EB92A64F0C}"/>
              </a:ext>
            </a:extLst>
          </p:cNvPr>
          <p:cNvSpPr txBox="1">
            <a:spLocks noChangeArrowheads="1"/>
          </p:cNvSpPr>
          <p:nvPr/>
        </p:nvSpPr>
        <p:spPr bwMode="auto">
          <a:xfrm>
            <a:off x="1989138" y="1843088"/>
            <a:ext cx="2257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Reward &amp; recognition</a:t>
            </a:r>
            <a:endParaRPr lang="en-AU" altLang="en-US" sz="14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38" name="TextBox 68">
            <a:extLst>
              <a:ext uri="{FF2B5EF4-FFF2-40B4-BE49-F238E27FC236}">
                <a16:creationId xmlns:a16="http://schemas.microsoft.com/office/drawing/2014/main" id="{FB76C049-E4D1-4830-9D26-0ADA3035431A}"/>
              </a:ext>
            </a:extLst>
          </p:cNvPr>
          <p:cNvSpPr txBox="1">
            <a:spLocks noChangeArrowheads="1"/>
          </p:cNvSpPr>
          <p:nvPr/>
        </p:nvSpPr>
        <p:spPr bwMode="auto">
          <a:xfrm>
            <a:off x="3587750" y="4205288"/>
            <a:ext cx="2387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Record keeping &amp; reporting</a:t>
            </a:r>
            <a:endParaRPr lang="en-AU" altLang="en-US" sz="14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51" name="TextBox 49">
            <a:extLst>
              <a:ext uri="{FF2B5EF4-FFF2-40B4-BE49-F238E27FC236}">
                <a16:creationId xmlns:a16="http://schemas.microsoft.com/office/drawing/2014/main" id="{782C93DC-CF44-4435-AA58-89AA7F5E1625}"/>
              </a:ext>
            </a:extLst>
          </p:cNvPr>
          <p:cNvSpPr txBox="1">
            <a:spLocks noChangeArrowheads="1"/>
          </p:cNvSpPr>
          <p:nvPr/>
        </p:nvSpPr>
        <p:spPr bwMode="auto">
          <a:xfrm>
            <a:off x="7299325" y="4940300"/>
            <a:ext cx="1387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    Content</a:t>
            </a:r>
            <a:endParaRPr lang="en-AU" altLang="en-US" sz="14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53" name="TextBox 49">
            <a:extLst>
              <a:ext uri="{FF2B5EF4-FFF2-40B4-BE49-F238E27FC236}">
                <a16:creationId xmlns:a16="http://schemas.microsoft.com/office/drawing/2014/main" id="{81B8DECA-9075-4493-A583-EA37A2A07C33}"/>
              </a:ext>
            </a:extLst>
          </p:cNvPr>
          <p:cNvSpPr txBox="1">
            <a:spLocks noChangeArrowheads="1"/>
          </p:cNvSpPr>
          <p:nvPr/>
        </p:nvSpPr>
        <p:spPr bwMode="auto">
          <a:xfrm>
            <a:off x="2487613" y="4754563"/>
            <a:ext cx="189388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Learning design</a:t>
            </a:r>
            <a:endParaRPr lang="en-AU" altLang="en-US" sz="14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57" name="TextBox 56">
            <a:extLst>
              <a:ext uri="{FF2B5EF4-FFF2-40B4-BE49-F238E27FC236}">
                <a16:creationId xmlns:a16="http://schemas.microsoft.com/office/drawing/2014/main" id="{FAB33CB7-95C6-43D3-A33C-C9BBA20E5CCC}"/>
              </a:ext>
            </a:extLst>
          </p:cNvPr>
          <p:cNvSpPr txBox="1">
            <a:spLocks noChangeArrowheads="1"/>
          </p:cNvSpPr>
          <p:nvPr/>
        </p:nvSpPr>
        <p:spPr bwMode="auto">
          <a:xfrm>
            <a:off x="2047875" y="1220788"/>
            <a:ext cx="3779838" cy="38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14000"/>
              </a:lnSpc>
            </a:pPr>
            <a:r>
              <a:rPr lang="en-AU" altLang="en-US">
                <a:solidFill>
                  <a:schemeClr val="accent1"/>
                </a:solidFill>
                <a:latin typeface="Arial" panose="020B0604020202020204" pitchFamily="34" charset="0"/>
                <a:ea typeface="Times New Roman" panose="02020603050405020304" pitchFamily="18" charset="0"/>
                <a:cs typeface="Arial" panose="020B0604020202020204" pitchFamily="34" charset="0"/>
              </a:rPr>
              <a:t>Curriculum context</a:t>
            </a:r>
          </a:p>
        </p:txBody>
      </p:sp>
      <p:sp>
        <p:nvSpPr>
          <p:cNvPr id="58" name="TextBox 57">
            <a:extLst>
              <a:ext uri="{FF2B5EF4-FFF2-40B4-BE49-F238E27FC236}">
                <a16:creationId xmlns:a16="http://schemas.microsoft.com/office/drawing/2014/main" id="{A0967749-2254-43BD-87F0-09F430FD51C7}"/>
              </a:ext>
            </a:extLst>
          </p:cNvPr>
          <p:cNvSpPr txBox="1">
            <a:spLocks noChangeArrowheads="1"/>
          </p:cNvSpPr>
          <p:nvPr/>
        </p:nvSpPr>
        <p:spPr bwMode="auto">
          <a:xfrm>
            <a:off x="6151563" y="1223963"/>
            <a:ext cx="3778250" cy="38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14000"/>
              </a:lnSpc>
            </a:pPr>
            <a:r>
              <a:rPr lang="en-AU" altLang="en-US">
                <a:solidFill>
                  <a:schemeClr val="accent1"/>
                </a:solidFill>
                <a:latin typeface="Arial" panose="020B0604020202020204" pitchFamily="34" charset="0"/>
                <a:ea typeface="Times New Roman" panose="02020603050405020304" pitchFamily="18" charset="0"/>
                <a:cs typeface="Arial" panose="020B0604020202020204" pitchFamily="34" charset="0"/>
              </a:rPr>
              <a:t>Teachers &amp; teaching</a:t>
            </a:r>
          </a:p>
        </p:txBody>
      </p:sp>
      <p:sp>
        <p:nvSpPr>
          <p:cNvPr id="59" name="TextBox 58">
            <a:extLst>
              <a:ext uri="{FF2B5EF4-FFF2-40B4-BE49-F238E27FC236}">
                <a16:creationId xmlns:a16="http://schemas.microsoft.com/office/drawing/2014/main" id="{6BFBFF83-E23C-4D04-9D19-F15FCF0FEF63}"/>
              </a:ext>
            </a:extLst>
          </p:cNvPr>
          <p:cNvSpPr txBox="1">
            <a:spLocks noChangeArrowheads="1"/>
          </p:cNvSpPr>
          <p:nvPr/>
        </p:nvSpPr>
        <p:spPr bwMode="auto">
          <a:xfrm>
            <a:off x="2008188" y="3605213"/>
            <a:ext cx="3779837" cy="38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14000"/>
              </a:lnSpc>
            </a:pPr>
            <a:r>
              <a:rPr lang="en-AU" altLang="en-US">
                <a:solidFill>
                  <a:schemeClr val="accent1"/>
                </a:solidFill>
                <a:latin typeface="Arial" panose="020B0604020202020204" pitchFamily="34" charset="0"/>
                <a:ea typeface="Times New Roman" panose="02020603050405020304" pitchFamily="18" charset="0"/>
                <a:cs typeface="Arial" panose="020B0604020202020204" pitchFamily="34" charset="0"/>
              </a:rPr>
              <a:t>Technology</a:t>
            </a:r>
          </a:p>
        </p:txBody>
      </p:sp>
      <p:sp>
        <p:nvSpPr>
          <p:cNvPr id="60" name="TextBox 59">
            <a:extLst>
              <a:ext uri="{FF2B5EF4-FFF2-40B4-BE49-F238E27FC236}">
                <a16:creationId xmlns:a16="http://schemas.microsoft.com/office/drawing/2014/main" id="{2845164D-54D3-4348-9E27-449EB3183FC7}"/>
              </a:ext>
            </a:extLst>
          </p:cNvPr>
          <p:cNvSpPr txBox="1">
            <a:spLocks noChangeArrowheads="1"/>
          </p:cNvSpPr>
          <p:nvPr/>
        </p:nvSpPr>
        <p:spPr bwMode="auto">
          <a:xfrm>
            <a:off x="6142038" y="3629025"/>
            <a:ext cx="3779837" cy="38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14000"/>
              </a:lnSpc>
            </a:pPr>
            <a:r>
              <a:rPr lang="en-AU" altLang="en-US">
                <a:solidFill>
                  <a:schemeClr val="accent1"/>
                </a:solidFill>
                <a:latin typeface="Arial" panose="020B0604020202020204" pitchFamily="34" charset="0"/>
                <a:ea typeface="Times New Roman" panose="02020603050405020304" pitchFamily="18" charset="0"/>
                <a:cs typeface="Arial" panose="020B0604020202020204" pitchFamily="34" charset="0"/>
              </a:rPr>
              <a:t>Organisation &amp; strategy</a:t>
            </a:r>
          </a:p>
        </p:txBody>
      </p:sp>
      <p:sp>
        <p:nvSpPr>
          <p:cNvPr id="61" name="TextBox 62">
            <a:extLst>
              <a:ext uri="{FF2B5EF4-FFF2-40B4-BE49-F238E27FC236}">
                <a16:creationId xmlns:a16="http://schemas.microsoft.com/office/drawing/2014/main" id="{8E2E5CB3-0403-4577-ADE4-3C48898A09E9}"/>
              </a:ext>
            </a:extLst>
          </p:cNvPr>
          <p:cNvSpPr txBox="1">
            <a:spLocks noChangeArrowheads="1"/>
          </p:cNvSpPr>
          <p:nvPr/>
        </p:nvSpPr>
        <p:spPr bwMode="auto">
          <a:xfrm>
            <a:off x="6230938" y="5253038"/>
            <a:ext cx="235743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Roles &amp; expectations</a:t>
            </a:r>
            <a:endParaRPr lang="en-AU" altLang="en-US" sz="14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96" name="Group 95">
            <a:extLst>
              <a:ext uri="{FF2B5EF4-FFF2-40B4-BE49-F238E27FC236}">
                <a16:creationId xmlns:a16="http://schemas.microsoft.com/office/drawing/2014/main" id="{9A7AE232-6421-42F6-BD0D-221684CA762A}"/>
              </a:ext>
            </a:extLst>
          </p:cNvPr>
          <p:cNvGrpSpPr>
            <a:grpSpLocks/>
          </p:cNvGrpSpPr>
          <p:nvPr/>
        </p:nvGrpSpPr>
        <p:grpSpPr bwMode="auto">
          <a:xfrm>
            <a:off x="422275" y="3154363"/>
            <a:ext cx="7129463" cy="3421062"/>
            <a:chOff x="1573884" y="1748130"/>
            <a:chExt cx="7128780" cy="3421020"/>
          </a:xfrm>
        </p:grpSpPr>
        <p:sp>
          <p:nvSpPr>
            <p:cNvPr id="32816" name="TextBox 64">
              <a:extLst>
                <a:ext uri="{FF2B5EF4-FFF2-40B4-BE49-F238E27FC236}">
                  <a16:creationId xmlns:a16="http://schemas.microsoft.com/office/drawing/2014/main" id="{06F72622-1F8D-4CE1-96CC-AD8B75FE53CC}"/>
                </a:ext>
              </a:extLst>
            </p:cNvPr>
            <p:cNvSpPr txBox="1">
              <a:spLocks noChangeArrowheads="1"/>
            </p:cNvSpPr>
            <p:nvPr/>
          </p:nvSpPr>
          <p:spPr bwMode="auto">
            <a:xfrm>
              <a:off x="2732683" y="1760527"/>
              <a:ext cx="793689" cy="33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14000"/>
                </a:lnSpc>
              </a:pPr>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 </a:t>
              </a:r>
            </a:p>
          </p:txBody>
        </p:sp>
        <p:sp>
          <p:nvSpPr>
            <p:cNvPr id="32817" name="TextBox 65">
              <a:extLst>
                <a:ext uri="{FF2B5EF4-FFF2-40B4-BE49-F238E27FC236}">
                  <a16:creationId xmlns:a16="http://schemas.microsoft.com/office/drawing/2014/main" id="{444595B9-EF46-4E1D-BC15-89B23FDD5143}"/>
                </a:ext>
              </a:extLst>
            </p:cNvPr>
            <p:cNvSpPr txBox="1">
              <a:spLocks noChangeArrowheads="1"/>
            </p:cNvSpPr>
            <p:nvPr/>
          </p:nvSpPr>
          <p:spPr bwMode="auto">
            <a:xfrm>
              <a:off x="3747585" y="1748131"/>
              <a:ext cx="793689" cy="33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14000"/>
                </a:lnSpc>
              </a:pPr>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 </a:t>
              </a:r>
            </a:p>
          </p:txBody>
        </p:sp>
        <p:sp>
          <p:nvSpPr>
            <p:cNvPr id="32818" name="TextBox 66">
              <a:extLst>
                <a:ext uri="{FF2B5EF4-FFF2-40B4-BE49-F238E27FC236}">
                  <a16:creationId xmlns:a16="http://schemas.microsoft.com/office/drawing/2014/main" id="{D36C6BE2-862B-4920-AFB7-452288D002E9}"/>
                </a:ext>
              </a:extLst>
            </p:cNvPr>
            <p:cNvSpPr txBox="1">
              <a:spLocks noChangeArrowheads="1"/>
            </p:cNvSpPr>
            <p:nvPr/>
          </p:nvSpPr>
          <p:spPr bwMode="auto">
            <a:xfrm>
              <a:off x="2477042" y="2069468"/>
              <a:ext cx="793689" cy="33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14000"/>
                </a:lnSpc>
              </a:pPr>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 </a:t>
              </a:r>
            </a:p>
          </p:txBody>
        </p:sp>
        <p:sp>
          <p:nvSpPr>
            <p:cNvPr id="32819" name="TextBox 67">
              <a:extLst>
                <a:ext uri="{FF2B5EF4-FFF2-40B4-BE49-F238E27FC236}">
                  <a16:creationId xmlns:a16="http://schemas.microsoft.com/office/drawing/2014/main" id="{22E69AB8-E19E-4383-9055-D285FABB4A47}"/>
                </a:ext>
              </a:extLst>
            </p:cNvPr>
            <p:cNvSpPr txBox="1">
              <a:spLocks noChangeArrowheads="1"/>
            </p:cNvSpPr>
            <p:nvPr/>
          </p:nvSpPr>
          <p:spPr bwMode="auto">
            <a:xfrm>
              <a:off x="2905420" y="1994540"/>
              <a:ext cx="793689" cy="33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14000"/>
                </a:lnSpc>
              </a:pPr>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 </a:t>
              </a:r>
            </a:p>
          </p:txBody>
        </p:sp>
        <p:sp>
          <p:nvSpPr>
            <p:cNvPr id="32820" name="TextBox 68">
              <a:extLst>
                <a:ext uri="{FF2B5EF4-FFF2-40B4-BE49-F238E27FC236}">
                  <a16:creationId xmlns:a16="http://schemas.microsoft.com/office/drawing/2014/main" id="{62420D4A-98C3-4D1A-9499-4561BC7FD09F}"/>
                </a:ext>
              </a:extLst>
            </p:cNvPr>
            <p:cNvSpPr txBox="1">
              <a:spLocks noChangeArrowheads="1"/>
            </p:cNvSpPr>
            <p:nvPr/>
          </p:nvSpPr>
          <p:spPr bwMode="auto">
            <a:xfrm>
              <a:off x="3733173" y="2009113"/>
              <a:ext cx="793689" cy="33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14000"/>
                </a:lnSpc>
              </a:pPr>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 </a:t>
              </a:r>
            </a:p>
          </p:txBody>
        </p:sp>
        <p:sp>
          <p:nvSpPr>
            <p:cNvPr id="32821" name="TextBox 69">
              <a:extLst>
                <a:ext uri="{FF2B5EF4-FFF2-40B4-BE49-F238E27FC236}">
                  <a16:creationId xmlns:a16="http://schemas.microsoft.com/office/drawing/2014/main" id="{F2840AA0-C212-43FD-B916-440BBF66598D}"/>
                </a:ext>
              </a:extLst>
            </p:cNvPr>
            <p:cNvSpPr txBox="1">
              <a:spLocks noChangeArrowheads="1"/>
            </p:cNvSpPr>
            <p:nvPr/>
          </p:nvSpPr>
          <p:spPr bwMode="auto">
            <a:xfrm>
              <a:off x="3328016" y="2246993"/>
              <a:ext cx="793689" cy="33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14000"/>
                </a:lnSpc>
              </a:pPr>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 </a:t>
              </a:r>
            </a:p>
          </p:txBody>
        </p:sp>
        <p:sp>
          <p:nvSpPr>
            <p:cNvPr id="32822" name="TextBox 70">
              <a:extLst>
                <a:ext uri="{FF2B5EF4-FFF2-40B4-BE49-F238E27FC236}">
                  <a16:creationId xmlns:a16="http://schemas.microsoft.com/office/drawing/2014/main" id="{E383262C-9C8B-4CBE-8608-F3023772071D}"/>
                </a:ext>
              </a:extLst>
            </p:cNvPr>
            <p:cNvSpPr txBox="1">
              <a:spLocks noChangeArrowheads="1"/>
            </p:cNvSpPr>
            <p:nvPr/>
          </p:nvSpPr>
          <p:spPr bwMode="auto">
            <a:xfrm>
              <a:off x="1979383" y="2500074"/>
              <a:ext cx="793689" cy="33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14000"/>
                </a:lnSpc>
              </a:pPr>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 </a:t>
              </a:r>
            </a:p>
          </p:txBody>
        </p:sp>
        <p:sp>
          <p:nvSpPr>
            <p:cNvPr id="32823" name="TextBox 71">
              <a:extLst>
                <a:ext uri="{FF2B5EF4-FFF2-40B4-BE49-F238E27FC236}">
                  <a16:creationId xmlns:a16="http://schemas.microsoft.com/office/drawing/2014/main" id="{90BF9BF0-D934-4775-A98A-F2D18991746F}"/>
                </a:ext>
              </a:extLst>
            </p:cNvPr>
            <p:cNvSpPr txBox="1">
              <a:spLocks noChangeArrowheads="1"/>
            </p:cNvSpPr>
            <p:nvPr/>
          </p:nvSpPr>
          <p:spPr bwMode="auto">
            <a:xfrm>
              <a:off x="6270998" y="1748144"/>
              <a:ext cx="793689" cy="33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14000"/>
                </a:lnSpc>
              </a:pPr>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 </a:t>
              </a:r>
            </a:p>
          </p:txBody>
        </p:sp>
        <p:sp>
          <p:nvSpPr>
            <p:cNvPr id="32824" name="TextBox 73">
              <a:extLst>
                <a:ext uri="{FF2B5EF4-FFF2-40B4-BE49-F238E27FC236}">
                  <a16:creationId xmlns:a16="http://schemas.microsoft.com/office/drawing/2014/main" id="{C803BF8D-ADBD-4EAF-83DB-67341AEA9085}"/>
                </a:ext>
              </a:extLst>
            </p:cNvPr>
            <p:cNvSpPr txBox="1">
              <a:spLocks noChangeArrowheads="1"/>
            </p:cNvSpPr>
            <p:nvPr/>
          </p:nvSpPr>
          <p:spPr bwMode="auto">
            <a:xfrm>
              <a:off x="7908975" y="1748130"/>
              <a:ext cx="793689" cy="33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14000"/>
                </a:lnSpc>
              </a:pPr>
              <a:endPar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endParaRPr>
            </a:p>
          </p:txBody>
        </p:sp>
        <p:sp>
          <p:nvSpPr>
            <p:cNvPr id="32825" name="TextBox 75">
              <a:extLst>
                <a:ext uri="{FF2B5EF4-FFF2-40B4-BE49-F238E27FC236}">
                  <a16:creationId xmlns:a16="http://schemas.microsoft.com/office/drawing/2014/main" id="{C969E81D-41A0-49EE-8E63-0D2900BF781D}"/>
                </a:ext>
              </a:extLst>
            </p:cNvPr>
            <p:cNvSpPr txBox="1">
              <a:spLocks noChangeArrowheads="1"/>
            </p:cNvSpPr>
            <p:nvPr/>
          </p:nvSpPr>
          <p:spPr bwMode="auto">
            <a:xfrm>
              <a:off x="7648774" y="1988183"/>
              <a:ext cx="793689" cy="33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14000"/>
                </a:lnSpc>
              </a:pPr>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 </a:t>
              </a:r>
            </a:p>
          </p:txBody>
        </p:sp>
        <p:sp>
          <p:nvSpPr>
            <p:cNvPr id="32826" name="TextBox 76">
              <a:extLst>
                <a:ext uri="{FF2B5EF4-FFF2-40B4-BE49-F238E27FC236}">
                  <a16:creationId xmlns:a16="http://schemas.microsoft.com/office/drawing/2014/main" id="{691983B8-1B5D-448D-A92E-87D80BA29809}"/>
                </a:ext>
              </a:extLst>
            </p:cNvPr>
            <p:cNvSpPr txBox="1">
              <a:spLocks noChangeArrowheads="1"/>
            </p:cNvSpPr>
            <p:nvPr/>
          </p:nvSpPr>
          <p:spPr bwMode="auto">
            <a:xfrm>
              <a:off x="6434401" y="2227319"/>
              <a:ext cx="793689" cy="33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14000"/>
                </a:lnSpc>
              </a:pPr>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 </a:t>
              </a:r>
            </a:p>
          </p:txBody>
        </p:sp>
        <p:sp>
          <p:nvSpPr>
            <p:cNvPr id="32827" name="TextBox 77">
              <a:extLst>
                <a:ext uri="{FF2B5EF4-FFF2-40B4-BE49-F238E27FC236}">
                  <a16:creationId xmlns:a16="http://schemas.microsoft.com/office/drawing/2014/main" id="{3B90F57B-E9DE-4B34-B35E-43DC33A24701}"/>
                </a:ext>
              </a:extLst>
            </p:cNvPr>
            <p:cNvSpPr txBox="1">
              <a:spLocks noChangeArrowheads="1"/>
            </p:cNvSpPr>
            <p:nvPr/>
          </p:nvSpPr>
          <p:spPr bwMode="auto">
            <a:xfrm>
              <a:off x="7246289" y="2246992"/>
              <a:ext cx="793689" cy="33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14000"/>
                </a:lnSpc>
              </a:pPr>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 </a:t>
              </a:r>
            </a:p>
          </p:txBody>
        </p:sp>
        <p:sp>
          <p:nvSpPr>
            <p:cNvPr id="32828" name="TextBox 78">
              <a:extLst>
                <a:ext uri="{FF2B5EF4-FFF2-40B4-BE49-F238E27FC236}">
                  <a16:creationId xmlns:a16="http://schemas.microsoft.com/office/drawing/2014/main" id="{D7EBD23D-E52C-4B1E-834F-2F9684EC114B}"/>
                </a:ext>
              </a:extLst>
            </p:cNvPr>
            <p:cNvSpPr txBox="1">
              <a:spLocks noChangeArrowheads="1"/>
            </p:cNvSpPr>
            <p:nvPr/>
          </p:nvSpPr>
          <p:spPr bwMode="auto">
            <a:xfrm>
              <a:off x="7845632" y="2239462"/>
              <a:ext cx="793689" cy="33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14000"/>
                </a:lnSpc>
              </a:pPr>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 </a:t>
              </a:r>
            </a:p>
          </p:txBody>
        </p:sp>
        <p:sp>
          <p:nvSpPr>
            <p:cNvPr id="32829" name="TextBox 79">
              <a:extLst>
                <a:ext uri="{FF2B5EF4-FFF2-40B4-BE49-F238E27FC236}">
                  <a16:creationId xmlns:a16="http://schemas.microsoft.com/office/drawing/2014/main" id="{2A8EC54D-E81E-460D-9295-8181890AB1E3}"/>
                </a:ext>
              </a:extLst>
            </p:cNvPr>
            <p:cNvSpPr txBox="1">
              <a:spLocks noChangeArrowheads="1"/>
            </p:cNvSpPr>
            <p:nvPr/>
          </p:nvSpPr>
          <p:spPr bwMode="auto">
            <a:xfrm>
              <a:off x="2899585" y="4088784"/>
              <a:ext cx="793689" cy="317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14000"/>
                </a:lnSpc>
              </a:pPr>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 </a:t>
              </a:r>
            </a:p>
          </p:txBody>
        </p:sp>
        <p:sp>
          <p:nvSpPr>
            <p:cNvPr id="32830" name="TextBox 80">
              <a:extLst>
                <a:ext uri="{FF2B5EF4-FFF2-40B4-BE49-F238E27FC236}">
                  <a16:creationId xmlns:a16="http://schemas.microsoft.com/office/drawing/2014/main" id="{10ED5943-24C4-4A8D-B93F-DC3015CFCEA9}"/>
                </a:ext>
              </a:extLst>
            </p:cNvPr>
            <p:cNvSpPr txBox="1">
              <a:spLocks noChangeArrowheads="1"/>
            </p:cNvSpPr>
            <p:nvPr/>
          </p:nvSpPr>
          <p:spPr bwMode="auto">
            <a:xfrm>
              <a:off x="3691390" y="4117199"/>
              <a:ext cx="793689" cy="317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14000"/>
                </a:lnSpc>
              </a:pPr>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 </a:t>
              </a:r>
            </a:p>
          </p:txBody>
        </p:sp>
        <p:sp>
          <p:nvSpPr>
            <p:cNvPr id="32831" name="TextBox 81">
              <a:extLst>
                <a:ext uri="{FF2B5EF4-FFF2-40B4-BE49-F238E27FC236}">
                  <a16:creationId xmlns:a16="http://schemas.microsoft.com/office/drawing/2014/main" id="{EE276264-BF49-44A3-87CF-3FFFE70BBCFF}"/>
                </a:ext>
              </a:extLst>
            </p:cNvPr>
            <p:cNvSpPr txBox="1">
              <a:spLocks noChangeArrowheads="1"/>
            </p:cNvSpPr>
            <p:nvPr/>
          </p:nvSpPr>
          <p:spPr bwMode="auto">
            <a:xfrm>
              <a:off x="1573884" y="4346921"/>
              <a:ext cx="793689" cy="317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14000"/>
                </a:lnSpc>
              </a:pPr>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 </a:t>
              </a:r>
            </a:p>
          </p:txBody>
        </p:sp>
        <p:sp>
          <p:nvSpPr>
            <p:cNvPr id="32832" name="TextBox 82">
              <a:extLst>
                <a:ext uri="{FF2B5EF4-FFF2-40B4-BE49-F238E27FC236}">
                  <a16:creationId xmlns:a16="http://schemas.microsoft.com/office/drawing/2014/main" id="{25AE9450-B148-419D-981D-F35676ABAEB5}"/>
                </a:ext>
              </a:extLst>
            </p:cNvPr>
            <p:cNvSpPr txBox="1">
              <a:spLocks noChangeArrowheads="1"/>
            </p:cNvSpPr>
            <p:nvPr/>
          </p:nvSpPr>
          <p:spPr bwMode="auto">
            <a:xfrm>
              <a:off x="3532774" y="4349559"/>
              <a:ext cx="793689" cy="33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14000"/>
                </a:lnSpc>
              </a:pPr>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 </a:t>
              </a:r>
            </a:p>
          </p:txBody>
        </p:sp>
        <p:sp>
          <p:nvSpPr>
            <p:cNvPr id="32833" name="TextBox 83">
              <a:extLst>
                <a:ext uri="{FF2B5EF4-FFF2-40B4-BE49-F238E27FC236}">
                  <a16:creationId xmlns:a16="http://schemas.microsoft.com/office/drawing/2014/main" id="{E24F1EE2-E64E-4FCD-B3D7-2F14BFC74216}"/>
                </a:ext>
              </a:extLst>
            </p:cNvPr>
            <p:cNvSpPr txBox="1">
              <a:spLocks noChangeArrowheads="1"/>
            </p:cNvSpPr>
            <p:nvPr/>
          </p:nvSpPr>
          <p:spPr bwMode="auto">
            <a:xfrm>
              <a:off x="2288032" y="4831237"/>
              <a:ext cx="793689" cy="33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14000"/>
                </a:lnSpc>
              </a:pPr>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 </a:t>
              </a:r>
            </a:p>
          </p:txBody>
        </p:sp>
        <p:sp>
          <p:nvSpPr>
            <p:cNvPr id="32834" name="TextBox 84">
              <a:extLst>
                <a:ext uri="{FF2B5EF4-FFF2-40B4-BE49-F238E27FC236}">
                  <a16:creationId xmlns:a16="http://schemas.microsoft.com/office/drawing/2014/main" id="{2763F2DA-138B-4782-ACAB-F5B6E560EF9D}"/>
                </a:ext>
              </a:extLst>
            </p:cNvPr>
            <p:cNvSpPr txBox="1">
              <a:spLocks noChangeArrowheads="1"/>
            </p:cNvSpPr>
            <p:nvPr/>
          </p:nvSpPr>
          <p:spPr bwMode="auto">
            <a:xfrm>
              <a:off x="5276284" y="4082840"/>
              <a:ext cx="793689" cy="33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14000"/>
                </a:lnSpc>
              </a:pPr>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 </a:t>
              </a:r>
            </a:p>
          </p:txBody>
        </p:sp>
        <p:sp>
          <p:nvSpPr>
            <p:cNvPr id="32835" name="TextBox 85">
              <a:extLst>
                <a:ext uri="{FF2B5EF4-FFF2-40B4-BE49-F238E27FC236}">
                  <a16:creationId xmlns:a16="http://schemas.microsoft.com/office/drawing/2014/main" id="{2FC389F3-863F-4EE3-84E5-D56DD082559A}"/>
                </a:ext>
              </a:extLst>
            </p:cNvPr>
            <p:cNvSpPr txBox="1">
              <a:spLocks noChangeArrowheads="1"/>
            </p:cNvSpPr>
            <p:nvPr/>
          </p:nvSpPr>
          <p:spPr bwMode="auto">
            <a:xfrm>
              <a:off x="7085404" y="4082839"/>
              <a:ext cx="793689" cy="317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14000"/>
                </a:lnSpc>
              </a:pPr>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 </a:t>
              </a:r>
            </a:p>
          </p:txBody>
        </p:sp>
        <p:sp>
          <p:nvSpPr>
            <p:cNvPr id="32836" name="TextBox 86">
              <a:extLst>
                <a:ext uri="{FF2B5EF4-FFF2-40B4-BE49-F238E27FC236}">
                  <a16:creationId xmlns:a16="http://schemas.microsoft.com/office/drawing/2014/main" id="{07F88ECC-7B93-41BA-9FF8-3F2127900758}"/>
                </a:ext>
              </a:extLst>
            </p:cNvPr>
            <p:cNvSpPr txBox="1">
              <a:spLocks noChangeArrowheads="1"/>
            </p:cNvSpPr>
            <p:nvPr/>
          </p:nvSpPr>
          <p:spPr bwMode="auto">
            <a:xfrm>
              <a:off x="7754020" y="4088784"/>
              <a:ext cx="793689" cy="317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14000"/>
                </a:lnSpc>
              </a:pPr>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 </a:t>
              </a:r>
            </a:p>
          </p:txBody>
        </p:sp>
        <p:sp>
          <p:nvSpPr>
            <p:cNvPr id="32837" name="TextBox 87">
              <a:extLst>
                <a:ext uri="{FF2B5EF4-FFF2-40B4-BE49-F238E27FC236}">
                  <a16:creationId xmlns:a16="http://schemas.microsoft.com/office/drawing/2014/main" id="{4DD5CE52-9038-4726-A8B7-2F1947F65113}"/>
                </a:ext>
              </a:extLst>
            </p:cNvPr>
            <p:cNvSpPr txBox="1">
              <a:spLocks noChangeArrowheads="1"/>
            </p:cNvSpPr>
            <p:nvPr/>
          </p:nvSpPr>
          <p:spPr bwMode="auto">
            <a:xfrm>
              <a:off x="5636809" y="4336923"/>
              <a:ext cx="793689" cy="33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14000"/>
                </a:lnSpc>
              </a:pPr>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 </a:t>
              </a:r>
            </a:p>
          </p:txBody>
        </p:sp>
        <p:sp>
          <p:nvSpPr>
            <p:cNvPr id="32838" name="TextBox 88">
              <a:extLst>
                <a:ext uri="{FF2B5EF4-FFF2-40B4-BE49-F238E27FC236}">
                  <a16:creationId xmlns:a16="http://schemas.microsoft.com/office/drawing/2014/main" id="{FCCB1853-03C2-499E-98B2-DED168119452}"/>
                </a:ext>
              </a:extLst>
            </p:cNvPr>
            <p:cNvSpPr txBox="1">
              <a:spLocks noChangeArrowheads="1"/>
            </p:cNvSpPr>
            <p:nvPr/>
          </p:nvSpPr>
          <p:spPr bwMode="auto">
            <a:xfrm>
              <a:off x="7631356" y="4336922"/>
              <a:ext cx="793689" cy="33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14000"/>
                </a:lnSpc>
              </a:pPr>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 </a:t>
              </a:r>
            </a:p>
          </p:txBody>
        </p:sp>
        <p:sp>
          <p:nvSpPr>
            <p:cNvPr id="32839" name="TextBox 89">
              <a:extLst>
                <a:ext uri="{FF2B5EF4-FFF2-40B4-BE49-F238E27FC236}">
                  <a16:creationId xmlns:a16="http://schemas.microsoft.com/office/drawing/2014/main" id="{D7745549-B941-435E-85B6-83368B2CF940}"/>
                </a:ext>
              </a:extLst>
            </p:cNvPr>
            <p:cNvSpPr txBox="1">
              <a:spLocks noChangeArrowheads="1"/>
            </p:cNvSpPr>
            <p:nvPr/>
          </p:nvSpPr>
          <p:spPr bwMode="auto">
            <a:xfrm>
              <a:off x="5735334" y="4573646"/>
              <a:ext cx="793689" cy="33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14000"/>
                </a:lnSpc>
              </a:pPr>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 </a:t>
              </a:r>
            </a:p>
          </p:txBody>
        </p:sp>
        <p:sp>
          <p:nvSpPr>
            <p:cNvPr id="32840" name="TextBox 90">
              <a:extLst>
                <a:ext uri="{FF2B5EF4-FFF2-40B4-BE49-F238E27FC236}">
                  <a16:creationId xmlns:a16="http://schemas.microsoft.com/office/drawing/2014/main" id="{459B8F9A-4FEF-41FC-95BF-0E55AD44BB59}"/>
                </a:ext>
              </a:extLst>
            </p:cNvPr>
            <p:cNvSpPr txBox="1">
              <a:spLocks noChangeArrowheads="1"/>
            </p:cNvSpPr>
            <p:nvPr/>
          </p:nvSpPr>
          <p:spPr bwMode="auto">
            <a:xfrm>
              <a:off x="7514339" y="4560394"/>
              <a:ext cx="793689" cy="33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14000"/>
                </a:lnSpc>
              </a:pPr>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 </a:t>
              </a:r>
            </a:p>
          </p:txBody>
        </p:sp>
        <p:sp>
          <p:nvSpPr>
            <p:cNvPr id="32841" name="TextBox 92">
              <a:extLst>
                <a:ext uri="{FF2B5EF4-FFF2-40B4-BE49-F238E27FC236}">
                  <a16:creationId xmlns:a16="http://schemas.microsoft.com/office/drawing/2014/main" id="{593737C7-2F34-454C-8EAF-2C9FBB2DDCF9}"/>
                </a:ext>
              </a:extLst>
            </p:cNvPr>
            <p:cNvSpPr txBox="1">
              <a:spLocks noChangeArrowheads="1"/>
            </p:cNvSpPr>
            <p:nvPr/>
          </p:nvSpPr>
          <p:spPr bwMode="auto">
            <a:xfrm>
              <a:off x="3853287" y="4590412"/>
              <a:ext cx="793689" cy="33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14000"/>
                </a:lnSpc>
              </a:pPr>
              <a:r>
                <a:rPr lang="en-AU" altLang="en-US" sz="1400">
                  <a:solidFill>
                    <a:srgbClr val="7F7F7F"/>
                  </a:solidFill>
                  <a:latin typeface="Arial" panose="020B0604020202020204" pitchFamily="34" charset="0"/>
                  <a:ea typeface="Times New Roman" panose="02020603050405020304" pitchFamily="18" charset="0"/>
                  <a:cs typeface="Arial" panose="020B0604020202020204" pitchFamily="34" charset="0"/>
                </a:rPr>
                <a:t> </a:t>
              </a:r>
            </a:p>
          </p:txBody>
        </p:sp>
      </p:grpSp>
      <p:grpSp>
        <p:nvGrpSpPr>
          <p:cNvPr id="103" name="Group 102">
            <a:extLst>
              <a:ext uri="{FF2B5EF4-FFF2-40B4-BE49-F238E27FC236}">
                <a16:creationId xmlns:a16="http://schemas.microsoft.com/office/drawing/2014/main" id="{CAF04706-19A5-450D-BE5F-964A89B02555}"/>
              </a:ext>
            </a:extLst>
          </p:cNvPr>
          <p:cNvGrpSpPr/>
          <p:nvPr/>
        </p:nvGrpSpPr>
        <p:grpSpPr>
          <a:xfrm>
            <a:off x="1986989" y="5915213"/>
            <a:ext cx="8196222" cy="628100"/>
            <a:chOff x="462989" y="5915213"/>
            <a:chExt cx="8196222" cy="628100"/>
          </a:xfrm>
          <a:solidFill>
            <a:srgbClr val="68AF33"/>
          </a:solidFill>
        </p:grpSpPr>
        <p:sp>
          <p:nvSpPr>
            <p:cNvPr id="101" name="Arrow: Pentagon 100">
              <a:extLst>
                <a:ext uri="{FF2B5EF4-FFF2-40B4-BE49-F238E27FC236}">
                  <a16:creationId xmlns:a16="http://schemas.microsoft.com/office/drawing/2014/main" id="{AB03E146-DA94-4563-90E9-168AA44E693B}"/>
                </a:ext>
              </a:extLst>
            </p:cNvPr>
            <p:cNvSpPr/>
            <p:nvPr/>
          </p:nvSpPr>
          <p:spPr>
            <a:xfrm>
              <a:off x="2700792" y="5915213"/>
              <a:ext cx="5958419" cy="626387"/>
            </a:xfrm>
            <a:prstGeom prst="homePlat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solidFill>
                  <a:prstClr val="white"/>
                </a:solidFill>
              </a:endParaRPr>
            </a:p>
          </p:txBody>
        </p:sp>
        <p:sp>
          <p:nvSpPr>
            <p:cNvPr id="102" name="Arrow: Pentagon 101">
              <a:extLst>
                <a:ext uri="{FF2B5EF4-FFF2-40B4-BE49-F238E27FC236}">
                  <a16:creationId xmlns:a16="http://schemas.microsoft.com/office/drawing/2014/main" id="{26A9FE55-6889-4EEC-B63F-28E50656E079}"/>
                </a:ext>
              </a:extLst>
            </p:cNvPr>
            <p:cNvSpPr/>
            <p:nvPr/>
          </p:nvSpPr>
          <p:spPr>
            <a:xfrm rot="10800000">
              <a:off x="462989" y="5916926"/>
              <a:ext cx="5958419" cy="626387"/>
            </a:xfrm>
            <a:prstGeom prst="homePlat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solidFill>
                  <a:prstClr val="white"/>
                </a:solidFill>
              </a:endParaRPr>
            </a:p>
          </p:txBody>
        </p:sp>
      </p:grpSp>
      <p:sp>
        <p:nvSpPr>
          <p:cNvPr id="104" name="TextBox 103">
            <a:extLst>
              <a:ext uri="{FF2B5EF4-FFF2-40B4-BE49-F238E27FC236}">
                <a16:creationId xmlns:a16="http://schemas.microsoft.com/office/drawing/2014/main" id="{192697AF-D4FC-4EAF-AF9A-7B0A0E20426B}"/>
              </a:ext>
            </a:extLst>
          </p:cNvPr>
          <p:cNvSpPr txBox="1"/>
          <p:nvPr/>
        </p:nvSpPr>
        <p:spPr>
          <a:xfrm>
            <a:off x="3871913" y="6038850"/>
            <a:ext cx="4579937" cy="369888"/>
          </a:xfrm>
          <a:prstGeom prst="rect">
            <a:avLst/>
          </a:prstGeom>
          <a:noFill/>
        </p:spPr>
        <p:txBody>
          <a:bodyPr wrap="none">
            <a:spAutoFit/>
          </a:bodyPr>
          <a:lstStyle/>
          <a:p>
            <a:pPr eaLnBrk="1" fontAlgn="auto" hangingPunct="1">
              <a:spcBef>
                <a:spcPts val="0"/>
              </a:spcBef>
              <a:spcAft>
                <a:spcPts val="0"/>
              </a:spcAft>
              <a:defRPr/>
            </a:pPr>
            <a:r>
              <a:rPr lang="en-AU">
                <a:solidFill>
                  <a:prstClr val="white"/>
                </a:solidFill>
                <a:effectLst>
                  <a:outerShdw blurRad="38100" dist="38100" dir="2700000" algn="tl">
                    <a:srgbClr val="000000">
                      <a:alpha val="43137"/>
                    </a:srgbClr>
                  </a:outerShdw>
                </a:effectLst>
                <a:latin typeface="Calibri" panose="020F0502020204030204"/>
              </a:rPr>
              <a:t>Project management and change management</a:t>
            </a:r>
          </a:p>
        </p:txBody>
      </p:sp>
      <p:sp>
        <p:nvSpPr>
          <p:cNvPr id="105" name="Title 1">
            <a:extLst>
              <a:ext uri="{FF2B5EF4-FFF2-40B4-BE49-F238E27FC236}">
                <a16:creationId xmlns:a16="http://schemas.microsoft.com/office/drawing/2014/main" id="{8270C2F9-BC59-422D-805A-FA3A6F85B85F}"/>
              </a:ext>
            </a:extLst>
          </p:cNvPr>
          <p:cNvSpPr>
            <a:spLocks noGrp="1"/>
          </p:cNvSpPr>
          <p:nvPr>
            <p:ph type="title"/>
          </p:nvPr>
        </p:nvSpPr>
        <p:spPr>
          <a:xfrm>
            <a:off x="1991419" y="618718"/>
            <a:ext cx="8928100" cy="460374"/>
          </a:xfrm>
        </p:spPr>
        <p:txBody>
          <a:bodyPr>
            <a:normAutofit fontScale="90000"/>
          </a:bodyPr>
          <a:lstStyle/>
          <a:p>
            <a:pPr>
              <a:defRPr/>
            </a:pPr>
            <a:r>
              <a:rPr lang="en-AU" sz="4000"/>
              <a:t>Transformational change</a:t>
            </a:r>
            <a:r>
              <a:rPr lang="en-AU" sz="4000">
                <a:solidFill>
                  <a:schemeClr val="bg1">
                    <a:lumMod val="50000"/>
                  </a:schemeClr>
                </a:solidFill>
                <a:latin typeface="Arial" panose="020B0604020202020204" pitchFamily="34" charset="0"/>
                <a:ea typeface="Verdana" panose="020B0604030504040204" pitchFamily="34" charset="0"/>
                <a:cs typeface="Arial" panose="020B0604020202020204" pitchFamily="34" charset="0"/>
              </a:rPr>
              <a:t> </a:t>
            </a:r>
            <a:r>
              <a:rPr lang="en-AU" sz="1800">
                <a:solidFill>
                  <a:schemeClr val="bg1">
                    <a:lumMod val="50000"/>
                  </a:schemeClr>
                </a:solidFill>
                <a:latin typeface="Arial" panose="020B0604020202020204" pitchFamily="34" charset="0"/>
                <a:ea typeface="Verdana" panose="020B0604030504040204" pitchFamily="34" charset="0"/>
                <a:cs typeface="Arial" panose="020B0604020202020204" pitchFamily="34" charset="0"/>
              </a:rPr>
              <a:t>(Spies &amp; McNeill, TEQSA 2017)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0.1 -0.00254 L 0.38958 0.41505 " pathEditMode="fixed" rAng="0" ptsTypes="AA">
                                      <p:cBhvr>
                                        <p:cTn id="6" dur="2000" fill="hold"/>
                                        <p:tgtEl>
                                          <p:spTgt spid="35"/>
                                        </p:tgtEl>
                                        <p:attrNameLst>
                                          <p:attrName>ppt_x</p:attrName>
                                          <p:attrName>ppt_y</p:attrName>
                                        </p:attrNameLst>
                                      </p:cBhvr>
                                      <p:rCtr x="14479" y="20880"/>
                                    </p:animMotion>
                                  </p:childTnLst>
                                </p:cTn>
                              </p:par>
                              <p:par>
                                <p:cTn id="7" presetID="42" presetClass="path" presetSubtype="0" accel="50000" decel="50000" fill="hold" grpId="0" nodeType="withEffect">
                                  <p:stCondLst>
                                    <p:cond delay="0"/>
                                  </p:stCondLst>
                                  <p:childTnLst>
                                    <p:animMotion origin="layout" path="M 0.00716 -0.02245 L -0.14661 -0.09213 " pathEditMode="fixed" rAng="0" ptsTypes="AA">
                                      <p:cBhvr>
                                        <p:cTn id="8" dur="2000" fill="hold"/>
                                        <p:tgtEl>
                                          <p:spTgt spid="8"/>
                                        </p:tgtEl>
                                        <p:attrNameLst>
                                          <p:attrName>ppt_x</p:attrName>
                                          <p:attrName>ppt_y</p:attrName>
                                        </p:attrNameLst>
                                      </p:cBhvr>
                                      <p:rCtr x="-7695" y="-3495"/>
                                    </p:animMotion>
                                  </p:childTnLst>
                                </p:cTn>
                              </p:par>
                              <p:par>
                                <p:cTn id="9" presetID="42" presetClass="path" presetSubtype="0" accel="50000" decel="50000" fill="hold" grpId="0" nodeType="withEffect">
                                  <p:stCondLst>
                                    <p:cond delay="0"/>
                                  </p:stCondLst>
                                  <p:childTnLst>
                                    <p:animMotion origin="layout" path="M -0.01088 0.04677 L -0.38219 -0.15926 " pathEditMode="fixed" rAng="0" ptsTypes="AA">
                                      <p:cBhvr>
                                        <p:cTn id="10" dur="2000" fill="hold"/>
                                        <p:tgtEl>
                                          <p:spTgt spid="9"/>
                                        </p:tgtEl>
                                        <p:attrNameLst>
                                          <p:attrName>ppt_x</p:attrName>
                                          <p:attrName>ppt_y</p:attrName>
                                        </p:attrNameLst>
                                      </p:cBhvr>
                                      <p:rCtr x="-18574" y="-10301"/>
                                    </p:animMotion>
                                  </p:childTnLst>
                                </p:cTn>
                              </p:par>
                              <p:par>
                                <p:cTn id="11" presetID="42" presetClass="path" presetSubtype="0" accel="50000" decel="50000" fill="hold" grpId="0" nodeType="withEffect">
                                  <p:stCondLst>
                                    <p:cond delay="0"/>
                                  </p:stCondLst>
                                  <p:childTnLst>
                                    <p:animMotion origin="layout" path="M -0.0194 0.01088 L -0.03155 -0.07523 " pathEditMode="fixed" rAng="0" ptsTypes="AA">
                                      <p:cBhvr>
                                        <p:cTn id="12" dur="2000" fill="hold"/>
                                        <p:tgtEl>
                                          <p:spTgt spid="10"/>
                                        </p:tgtEl>
                                        <p:attrNameLst>
                                          <p:attrName>ppt_x</p:attrName>
                                          <p:attrName>ppt_y</p:attrName>
                                        </p:attrNameLst>
                                      </p:cBhvr>
                                      <p:rCtr x="-608" y="-4306"/>
                                    </p:animMotion>
                                  </p:childTnLst>
                                </p:cTn>
                              </p:par>
                              <p:par>
                                <p:cTn id="13" presetID="42" presetClass="path" presetSubtype="0" accel="50000" decel="50000" fill="hold" grpId="0" nodeType="withEffect">
                                  <p:stCondLst>
                                    <p:cond delay="0"/>
                                  </p:stCondLst>
                                  <p:childTnLst>
                                    <p:animMotion origin="layout" path="M 0.05807 0.00138 L -0.07197 -0.39143 " pathEditMode="fixed" rAng="0" ptsTypes="AA">
                                      <p:cBhvr>
                                        <p:cTn id="14" dur="2000" fill="hold"/>
                                        <p:tgtEl>
                                          <p:spTgt spid="11"/>
                                        </p:tgtEl>
                                        <p:attrNameLst>
                                          <p:attrName>ppt_x</p:attrName>
                                          <p:attrName>ppt_y</p:attrName>
                                        </p:attrNameLst>
                                      </p:cBhvr>
                                      <p:rCtr x="-6510" y="-19653"/>
                                    </p:animMotion>
                                  </p:childTnLst>
                                </p:cTn>
                              </p:par>
                              <p:par>
                                <p:cTn id="15" presetID="42" presetClass="path" presetSubtype="0" accel="50000" decel="50000" fill="hold" grpId="0" nodeType="withEffect">
                                  <p:stCondLst>
                                    <p:cond delay="0"/>
                                  </p:stCondLst>
                                  <p:childTnLst>
                                    <p:animMotion origin="layout" path="M 0.01055 2.59259E-6 L -0.10312 -0.31227 " pathEditMode="fixed" rAng="0" ptsTypes="AA">
                                      <p:cBhvr>
                                        <p:cTn id="16" dur="2000" fill="hold"/>
                                        <p:tgtEl>
                                          <p:spTgt spid="12"/>
                                        </p:tgtEl>
                                        <p:attrNameLst>
                                          <p:attrName>ppt_x</p:attrName>
                                          <p:attrName>ppt_y</p:attrName>
                                        </p:attrNameLst>
                                      </p:cBhvr>
                                      <p:rCtr x="-5690" y="-15625"/>
                                    </p:animMotion>
                                  </p:childTnLst>
                                </p:cTn>
                              </p:par>
                              <p:par>
                                <p:cTn id="17" presetID="42" presetClass="path" presetSubtype="0" accel="50000" decel="50000" fill="hold" grpId="0" nodeType="withEffect">
                                  <p:stCondLst>
                                    <p:cond delay="0"/>
                                  </p:stCondLst>
                                  <p:childTnLst>
                                    <p:animMotion origin="layout" path="M 0.07408 0.02917 L -0.33347 0.08611 " pathEditMode="fixed" rAng="0" ptsTypes="AA">
                                      <p:cBhvr>
                                        <p:cTn id="18" dur="2000" fill="hold"/>
                                        <p:tgtEl>
                                          <p:spTgt spid="13"/>
                                        </p:tgtEl>
                                        <p:attrNameLst>
                                          <p:attrName>ppt_x</p:attrName>
                                          <p:attrName>ppt_y</p:attrName>
                                        </p:attrNameLst>
                                      </p:cBhvr>
                                      <p:rCtr x="-20378" y="2847"/>
                                    </p:animMotion>
                                  </p:childTnLst>
                                </p:cTn>
                              </p:par>
                              <p:par>
                                <p:cTn id="19" presetID="42" presetClass="path" presetSubtype="0" accel="50000" decel="50000" fill="hold" grpId="0" nodeType="withEffect">
                                  <p:stCondLst>
                                    <p:cond delay="0"/>
                                  </p:stCondLst>
                                  <p:childTnLst>
                                    <p:animMotion origin="layout" path="M -4.72222E-6 -4.07407E-6 L -0.02222 -0.20138 " pathEditMode="fixed" rAng="0" ptsTypes="AA">
                                      <p:cBhvr>
                                        <p:cTn id="20" dur="2000" fill="hold"/>
                                        <p:tgtEl>
                                          <p:spTgt spid="14"/>
                                        </p:tgtEl>
                                        <p:attrNameLst>
                                          <p:attrName>ppt_x</p:attrName>
                                          <p:attrName>ppt_y</p:attrName>
                                        </p:attrNameLst>
                                      </p:cBhvr>
                                      <p:rCtr x="-1111" y="-10069"/>
                                    </p:animMotion>
                                  </p:childTnLst>
                                </p:cTn>
                              </p:par>
                              <p:par>
                                <p:cTn id="21" presetID="42" presetClass="path" presetSubtype="0" accel="50000" decel="50000" fill="hold" grpId="0" nodeType="withEffect">
                                  <p:stCondLst>
                                    <p:cond delay="0"/>
                                  </p:stCondLst>
                                  <p:childTnLst>
                                    <p:animMotion origin="layout" path="M -0.04297 -0.0081 L 0.00612 -0.18032 " pathEditMode="fixed" rAng="0" ptsTypes="AA">
                                      <p:cBhvr>
                                        <p:cTn id="22" dur="2000" fill="hold"/>
                                        <p:tgtEl>
                                          <p:spTgt spid="15"/>
                                        </p:tgtEl>
                                        <p:attrNameLst>
                                          <p:attrName>ppt_x</p:attrName>
                                          <p:attrName>ppt_y</p:attrName>
                                        </p:attrNameLst>
                                      </p:cBhvr>
                                      <p:rCtr x="2448" y="-8611"/>
                                    </p:animMotion>
                                  </p:childTnLst>
                                </p:cTn>
                              </p:par>
                              <p:par>
                                <p:cTn id="23" presetID="42" presetClass="path" presetSubtype="0" accel="50000" decel="50000" fill="hold" grpId="0" nodeType="withEffect">
                                  <p:stCondLst>
                                    <p:cond delay="0"/>
                                  </p:stCondLst>
                                  <p:childTnLst>
                                    <p:animMotion origin="layout" path="M -0.00169 0.08657 L -0.16041 -0.18218 " pathEditMode="fixed" rAng="0" ptsTypes="AA">
                                      <p:cBhvr>
                                        <p:cTn id="24" dur="2000" fill="hold"/>
                                        <p:tgtEl>
                                          <p:spTgt spid="16"/>
                                        </p:tgtEl>
                                        <p:attrNameLst>
                                          <p:attrName>ppt_x</p:attrName>
                                          <p:attrName>ppt_y</p:attrName>
                                        </p:attrNameLst>
                                      </p:cBhvr>
                                      <p:rCtr x="-7943" y="-13449"/>
                                    </p:animMotion>
                                  </p:childTnLst>
                                </p:cTn>
                              </p:par>
                              <p:par>
                                <p:cTn id="25" presetID="42" presetClass="path" presetSubtype="0" accel="50000" decel="50000" fill="hold" grpId="0" nodeType="withEffect">
                                  <p:stCondLst>
                                    <p:cond delay="0"/>
                                  </p:stCondLst>
                                  <p:childTnLst>
                                    <p:animMotion origin="layout" path="M -2.08333E-6 -4.81481E-6 L 0.06771 -0.32175 " pathEditMode="fixed" rAng="0" ptsTypes="AA">
                                      <p:cBhvr>
                                        <p:cTn id="26" dur="2000" fill="hold"/>
                                        <p:tgtEl>
                                          <p:spTgt spid="17"/>
                                        </p:tgtEl>
                                        <p:attrNameLst>
                                          <p:attrName>ppt_x</p:attrName>
                                          <p:attrName>ppt_y</p:attrName>
                                        </p:attrNameLst>
                                      </p:cBhvr>
                                      <p:rCtr x="3385" y="-16088"/>
                                    </p:animMotion>
                                  </p:childTnLst>
                                </p:cTn>
                              </p:par>
                              <p:par>
                                <p:cTn id="27" presetID="42" presetClass="path" presetSubtype="0" accel="50000" decel="50000" fill="hold" grpId="0" nodeType="withEffect">
                                  <p:stCondLst>
                                    <p:cond delay="0"/>
                                  </p:stCondLst>
                                  <p:childTnLst>
                                    <p:animMotion origin="layout" path="M -0.03815 -0.0044 L 0.24726 -0.43889 " pathEditMode="fixed" rAng="0" ptsTypes="AA">
                                      <p:cBhvr>
                                        <p:cTn id="28" dur="2000" fill="hold"/>
                                        <p:tgtEl>
                                          <p:spTgt spid="18"/>
                                        </p:tgtEl>
                                        <p:attrNameLst>
                                          <p:attrName>ppt_x</p:attrName>
                                          <p:attrName>ppt_y</p:attrName>
                                        </p:attrNameLst>
                                      </p:cBhvr>
                                      <p:rCtr x="14271" y="-21736"/>
                                    </p:animMotion>
                                  </p:childTnLst>
                                </p:cTn>
                              </p:par>
                              <p:par>
                                <p:cTn id="29" presetID="42" presetClass="path" presetSubtype="0" accel="50000" decel="50000" fill="hold" grpId="0" nodeType="withEffect">
                                  <p:stCondLst>
                                    <p:cond delay="0"/>
                                  </p:stCondLst>
                                  <p:childTnLst>
                                    <p:animMotion origin="layout" path="M 1.45833E-6 -4.44444E-6 L 0.18008 0.11482 " pathEditMode="fixed" rAng="0" ptsTypes="AA">
                                      <p:cBhvr>
                                        <p:cTn id="30" dur="2000" fill="hold"/>
                                        <p:tgtEl>
                                          <p:spTgt spid="20"/>
                                        </p:tgtEl>
                                        <p:attrNameLst>
                                          <p:attrName>ppt_x</p:attrName>
                                          <p:attrName>ppt_y</p:attrName>
                                        </p:attrNameLst>
                                      </p:cBhvr>
                                      <p:rCtr x="8997" y="5741"/>
                                    </p:animMotion>
                                  </p:childTnLst>
                                </p:cTn>
                              </p:par>
                              <p:par>
                                <p:cTn id="31" presetID="42" presetClass="path" presetSubtype="0" accel="50000" decel="50000" fill="hold" grpId="0" nodeType="withEffect">
                                  <p:stCondLst>
                                    <p:cond delay="0"/>
                                  </p:stCondLst>
                                  <p:childTnLst>
                                    <p:animMotion origin="layout" path="M -0.11953 0.01204 L 0.2793 -0.09352 " pathEditMode="fixed" rAng="0" ptsTypes="AA">
                                      <p:cBhvr>
                                        <p:cTn id="32" dur="2000" fill="hold"/>
                                        <p:tgtEl>
                                          <p:spTgt spid="21"/>
                                        </p:tgtEl>
                                        <p:attrNameLst>
                                          <p:attrName>ppt_x</p:attrName>
                                          <p:attrName>ppt_y</p:attrName>
                                        </p:attrNameLst>
                                      </p:cBhvr>
                                      <p:rCtr x="19245" y="-4907"/>
                                    </p:animMotion>
                                  </p:childTnLst>
                                </p:cTn>
                              </p:par>
                              <p:par>
                                <p:cTn id="33" presetID="42" presetClass="path" presetSubtype="0" accel="50000" decel="50000" fill="hold" grpId="0" nodeType="withEffect">
                                  <p:stCondLst>
                                    <p:cond delay="0"/>
                                  </p:stCondLst>
                                  <p:childTnLst>
                                    <p:animMotion origin="layout" path="M -0.02774 0.05324 L 0.14987 0.06481 " pathEditMode="fixed" rAng="0" ptsTypes="AA">
                                      <p:cBhvr>
                                        <p:cTn id="34" dur="2000" fill="hold"/>
                                        <p:tgtEl>
                                          <p:spTgt spid="22"/>
                                        </p:tgtEl>
                                        <p:attrNameLst>
                                          <p:attrName>ppt_x</p:attrName>
                                          <p:attrName>ppt_y</p:attrName>
                                        </p:attrNameLst>
                                      </p:cBhvr>
                                      <p:rCtr x="8880" y="579"/>
                                    </p:animMotion>
                                  </p:childTnLst>
                                </p:cTn>
                              </p:par>
                              <p:par>
                                <p:cTn id="35" presetID="42" presetClass="path" presetSubtype="0" accel="50000" decel="50000" fill="hold" grpId="0" nodeType="withEffect">
                                  <p:stCondLst>
                                    <p:cond delay="0"/>
                                  </p:stCondLst>
                                  <p:childTnLst>
                                    <p:animMotion origin="layout" path="M -0.0237 -0.01273 L 0.39544 -0.08333 " pathEditMode="fixed" rAng="0" ptsTypes="AA">
                                      <p:cBhvr>
                                        <p:cTn id="36" dur="2000" fill="hold"/>
                                        <p:tgtEl>
                                          <p:spTgt spid="23"/>
                                        </p:tgtEl>
                                        <p:attrNameLst>
                                          <p:attrName>ppt_x</p:attrName>
                                          <p:attrName>ppt_y</p:attrName>
                                        </p:attrNameLst>
                                      </p:cBhvr>
                                      <p:rCtr x="20951" y="-3542"/>
                                    </p:animMotion>
                                  </p:childTnLst>
                                </p:cTn>
                              </p:par>
                              <p:par>
                                <p:cTn id="37" presetID="42" presetClass="path" presetSubtype="0" accel="50000" decel="50000" fill="hold" grpId="0" nodeType="withEffect">
                                  <p:stCondLst>
                                    <p:cond delay="0"/>
                                  </p:stCondLst>
                                  <p:childTnLst>
                                    <p:animMotion origin="layout" path="M 6.25E-7 2.22222E-6 L -0.11555 0.21851 " pathEditMode="fixed" rAng="0" ptsTypes="AA">
                                      <p:cBhvr>
                                        <p:cTn id="38" dur="2000" fill="hold"/>
                                        <p:tgtEl>
                                          <p:spTgt spid="24"/>
                                        </p:tgtEl>
                                        <p:attrNameLst>
                                          <p:attrName>ppt_x</p:attrName>
                                          <p:attrName>ppt_y</p:attrName>
                                        </p:attrNameLst>
                                      </p:cBhvr>
                                      <p:rCtr x="-5785" y="10926"/>
                                    </p:animMotion>
                                  </p:childTnLst>
                                </p:cTn>
                              </p:par>
                              <p:par>
                                <p:cTn id="39" presetID="42" presetClass="path" presetSubtype="0" accel="50000" decel="50000" fill="hold" grpId="0" nodeType="withEffect">
                                  <p:stCondLst>
                                    <p:cond delay="0"/>
                                  </p:stCondLst>
                                  <p:childTnLst>
                                    <p:animMotion origin="layout" path="M 0.07591 -0.0375 L -0.41094 0.03334 " pathEditMode="fixed" rAng="0" ptsTypes="AA">
                                      <p:cBhvr>
                                        <p:cTn id="40" dur="2000" fill="hold"/>
                                        <p:tgtEl>
                                          <p:spTgt spid="25"/>
                                        </p:tgtEl>
                                        <p:attrNameLst>
                                          <p:attrName>ppt_x</p:attrName>
                                          <p:attrName>ppt_y</p:attrName>
                                        </p:attrNameLst>
                                      </p:cBhvr>
                                      <p:rCtr x="-24349" y="3542"/>
                                    </p:animMotion>
                                  </p:childTnLst>
                                </p:cTn>
                              </p:par>
                              <p:par>
                                <p:cTn id="41" presetID="42" presetClass="path" presetSubtype="0" accel="50000" decel="50000" fill="hold" grpId="0" nodeType="withEffect">
                                  <p:stCondLst>
                                    <p:cond delay="0"/>
                                  </p:stCondLst>
                                  <p:childTnLst>
                                    <p:animMotion origin="layout" path="M 0.08138 -0.00139 L -0.43685 0.12315 " pathEditMode="fixed" rAng="0" ptsTypes="AA">
                                      <p:cBhvr>
                                        <p:cTn id="42" dur="2000" fill="hold"/>
                                        <p:tgtEl>
                                          <p:spTgt spid="26"/>
                                        </p:tgtEl>
                                        <p:attrNameLst>
                                          <p:attrName>ppt_x</p:attrName>
                                          <p:attrName>ppt_y</p:attrName>
                                        </p:attrNameLst>
                                      </p:cBhvr>
                                      <p:rCtr x="-25911" y="6227"/>
                                    </p:animMotion>
                                  </p:childTnLst>
                                </p:cTn>
                              </p:par>
                              <p:par>
                                <p:cTn id="43" presetID="42" presetClass="path" presetSubtype="0" accel="50000" decel="50000" fill="hold" grpId="0" nodeType="withEffect">
                                  <p:stCondLst>
                                    <p:cond delay="0"/>
                                  </p:stCondLst>
                                  <p:childTnLst>
                                    <p:animMotion origin="layout" path="M -0.02214 0.10671 L -0.12982 0.19051 " pathEditMode="fixed" rAng="0" ptsTypes="AA">
                                      <p:cBhvr>
                                        <p:cTn id="44" dur="2000" fill="hold"/>
                                        <p:tgtEl>
                                          <p:spTgt spid="27"/>
                                        </p:tgtEl>
                                        <p:attrNameLst>
                                          <p:attrName>ppt_x</p:attrName>
                                          <p:attrName>ppt_y</p:attrName>
                                        </p:attrNameLst>
                                      </p:cBhvr>
                                      <p:rCtr x="-5391" y="4190"/>
                                    </p:animMotion>
                                  </p:childTnLst>
                                </p:cTn>
                              </p:par>
                              <p:par>
                                <p:cTn id="45" presetID="42" presetClass="path" presetSubtype="0" accel="50000" decel="50000" fill="hold" grpId="0" nodeType="withEffect">
                                  <p:stCondLst>
                                    <p:cond delay="0"/>
                                  </p:stCondLst>
                                  <p:childTnLst>
                                    <p:animMotion origin="layout" path="M 0.13177 -0.10301 L -0.3461 -0.09722 " pathEditMode="fixed" rAng="0" ptsTypes="AA">
                                      <p:cBhvr>
                                        <p:cTn id="46" dur="2000" fill="hold"/>
                                        <p:tgtEl>
                                          <p:spTgt spid="28"/>
                                        </p:tgtEl>
                                        <p:attrNameLst>
                                          <p:attrName>ppt_x</p:attrName>
                                          <p:attrName>ppt_y</p:attrName>
                                        </p:attrNameLst>
                                      </p:cBhvr>
                                      <p:rCtr x="-23893" y="278"/>
                                    </p:animMotion>
                                  </p:childTnLst>
                                </p:cTn>
                              </p:par>
                              <p:par>
                                <p:cTn id="47" presetID="42" presetClass="path" presetSubtype="0" accel="50000" decel="50000" fill="hold" grpId="0" nodeType="withEffect">
                                  <p:stCondLst>
                                    <p:cond delay="0"/>
                                  </p:stCondLst>
                                  <p:childTnLst>
                                    <p:animMotion origin="layout" path="M 0.022 -0.01342 L -0.1586 0.02639 " pathEditMode="fixed" rAng="0" ptsTypes="AA">
                                      <p:cBhvr>
                                        <p:cTn id="48" dur="2000" fill="hold"/>
                                        <p:tgtEl>
                                          <p:spTgt spid="29"/>
                                        </p:tgtEl>
                                        <p:attrNameLst>
                                          <p:attrName>ppt_x</p:attrName>
                                          <p:attrName>ppt_y</p:attrName>
                                        </p:attrNameLst>
                                      </p:cBhvr>
                                      <p:rCtr x="-9036" y="1991"/>
                                    </p:animMotion>
                                  </p:childTnLst>
                                </p:cTn>
                              </p:par>
                              <p:par>
                                <p:cTn id="49" presetID="42" presetClass="path" presetSubtype="0" accel="50000" decel="50000" fill="hold" grpId="0" nodeType="withEffect">
                                  <p:stCondLst>
                                    <p:cond delay="0"/>
                                  </p:stCondLst>
                                  <p:childTnLst>
                                    <p:animMotion origin="layout" path="M 3.61111E-6 -4.07407E-6 L 0.02934 0.27153 " pathEditMode="fixed" rAng="0" ptsTypes="AA">
                                      <p:cBhvr>
                                        <p:cTn id="50" dur="2000" fill="hold"/>
                                        <p:tgtEl>
                                          <p:spTgt spid="30"/>
                                        </p:tgtEl>
                                        <p:attrNameLst>
                                          <p:attrName>ppt_x</p:attrName>
                                          <p:attrName>ppt_y</p:attrName>
                                        </p:attrNameLst>
                                      </p:cBhvr>
                                      <p:rCtr x="1458" y="13565"/>
                                    </p:animMotion>
                                  </p:childTnLst>
                                </p:cTn>
                              </p:par>
                              <p:par>
                                <p:cTn id="51" presetID="42" presetClass="path" presetSubtype="0" accel="50000" decel="50000" fill="hold" grpId="0" nodeType="withEffect">
                                  <p:stCondLst>
                                    <p:cond delay="0"/>
                                  </p:stCondLst>
                                  <p:childTnLst>
                                    <p:animMotion origin="layout" path="M -1.38889E-6 5.55112E-17 L -0.05955 0.18681 " pathEditMode="fixed" rAng="0" ptsTypes="AA">
                                      <p:cBhvr>
                                        <p:cTn id="52" dur="2000" fill="hold"/>
                                        <p:tgtEl>
                                          <p:spTgt spid="31"/>
                                        </p:tgtEl>
                                        <p:attrNameLst>
                                          <p:attrName>ppt_x</p:attrName>
                                          <p:attrName>ppt_y</p:attrName>
                                        </p:attrNameLst>
                                      </p:cBhvr>
                                      <p:rCtr x="-2986" y="9329"/>
                                    </p:animMotion>
                                  </p:childTnLst>
                                </p:cTn>
                              </p:par>
                              <p:par>
                                <p:cTn id="53" presetID="42" presetClass="path" presetSubtype="0" accel="50000" decel="50000" fill="hold" grpId="0" nodeType="withEffect">
                                  <p:stCondLst>
                                    <p:cond delay="0"/>
                                  </p:stCondLst>
                                  <p:childTnLst>
                                    <p:animMotion origin="layout" path="M 3.75E-6 4.81481E-6 L 0.15039 -0.1044 " pathEditMode="fixed" rAng="0" ptsTypes="AA">
                                      <p:cBhvr>
                                        <p:cTn id="54" dur="2000" fill="hold"/>
                                        <p:tgtEl>
                                          <p:spTgt spid="32"/>
                                        </p:tgtEl>
                                        <p:attrNameLst>
                                          <p:attrName>ppt_x</p:attrName>
                                          <p:attrName>ppt_y</p:attrName>
                                        </p:attrNameLst>
                                      </p:cBhvr>
                                      <p:rCtr x="7513" y="-5231"/>
                                    </p:animMotion>
                                  </p:childTnLst>
                                </p:cTn>
                              </p:par>
                              <p:par>
                                <p:cTn id="55" presetID="42" presetClass="path" presetSubtype="0" accel="50000" decel="50000" fill="hold" grpId="0" nodeType="withEffect">
                                  <p:stCondLst>
                                    <p:cond delay="0"/>
                                  </p:stCondLst>
                                  <p:childTnLst>
                                    <p:animMotion origin="layout" path="M -0.08841 -0.02315 L 0.2582 -0.04653 " pathEditMode="fixed" rAng="0" ptsTypes="AA">
                                      <p:cBhvr>
                                        <p:cTn id="56" dur="2000" fill="hold"/>
                                        <p:tgtEl>
                                          <p:spTgt spid="33"/>
                                        </p:tgtEl>
                                        <p:attrNameLst>
                                          <p:attrName>ppt_x</p:attrName>
                                          <p:attrName>ppt_y</p:attrName>
                                        </p:attrNameLst>
                                      </p:cBhvr>
                                      <p:rCtr x="17331" y="-1181"/>
                                    </p:animMotion>
                                  </p:childTnLst>
                                </p:cTn>
                              </p:par>
                              <p:par>
                                <p:cTn id="57" presetID="42" presetClass="path" presetSubtype="0" accel="50000" decel="50000" fill="hold" grpId="0" nodeType="withEffect">
                                  <p:stCondLst>
                                    <p:cond delay="0"/>
                                  </p:stCondLst>
                                  <p:childTnLst>
                                    <p:animMotion origin="layout" path="M -3.61111E-6 -4.44444E-6 L -0.00416 0.06135 " pathEditMode="fixed" rAng="0" ptsTypes="AA">
                                      <p:cBhvr>
                                        <p:cTn id="58" dur="2000" fill="hold"/>
                                        <p:tgtEl>
                                          <p:spTgt spid="34"/>
                                        </p:tgtEl>
                                        <p:attrNameLst>
                                          <p:attrName>ppt_x</p:attrName>
                                          <p:attrName>ppt_y</p:attrName>
                                        </p:attrNameLst>
                                      </p:cBhvr>
                                      <p:rCtr x="-208" y="3056"/>
                                    </p:animMotion>
                                  </p:childTnLst>
                                </p:cTn>
                              </p:par>
                              <p:par>
                                <p:cTn id="59" presetID="42" presetClass="path" presetSubtype="0" accel="50000" decel="50000" fill="hold" grpId="0" nodeType="withEffect">
                                  <p:stCondLst>
                                    <p:cond delay="0"/>
                                  </p:stCondLst>
                                  <p:childTnLst>
                                    <p:animMotion origin="layout" path="M -4.16667E-6 3.33333E-6 L 0.2112 0.15648 " pathEditMode="fixed" rAng="0" ptsTypes="AA">
                                      <p:cBhvr>
                                        <p:cTn id="60" dur="2000" fill="hold"/>
                                        <p:tgtEl>
                                          <p:spTgt spid="36"/>
                                        </p:tgtEl>
                                        <p:attrNameLst>
                                          <p:attrName>ppt_x</p:attrName>
                                          <p:attrName>ppt_y</p:attrName>
                                        </p:attrNameLst>
                                      </p:cBhvr>
                                      <p:rCtr x="10560" y="7824"/>
                                    </p:animMotion>
                                  </p:childTnLst>
                                </p:cTn>
                              </p:par>
                              <p:par>
                                <p:cTn id="61" presetID="42" presetClass="path" presetSubtype="0" accel="50000" decel="50000" fill="hold" grpId="0" nodeType="withEffect">
                                  <p:stCondLst>
                                    <p:cond delay="0"/>
                                  </p:stCondLst>
                                  <p:childTnLst>
                                    <p:animMotion origin="layout" path="M 0.05221 -0.00393 L 0.44101 0.41598 " pathEditMode="fixed" rAng="0" ptsTypes="AA">
                                      <p:cBhvr>
                                        <p:cTn id="62" dur="2000" fill="hold"/>
                                        <p:tgtEl>
                                          <p:spTgt spid="37"/>
                                        </p:tgtEl>
                                        <p:attrNameLst>
                                          <p:attrName>ppt_x</p:attrName>
                                          <p:attrName>ppt_y</p:attrName>
                                        </p:attrNameLst>
                                      </p:cBhvr>
                                      <p:rCtr x="19440" y="20995"/>
                                    </p:animMotion>
                                  </p:childTnLst>
                                </p:cTn>
                              </p:par>
                              <p:par>
                                <p:cTn id="63" presetID="42" presetClass="path" presetSubtype="0" accel="50000" decel="50000" fill="hold" grpId="0" nodeType="withEffect">
                                  <p:stCondLst>
                                    <p:cond delay="0"/>
                                  </p:stCondLst>
                                  <p:childTnLst>
                                    <p:animMotion origin="layout" path="M -0.08529 0.03217 L 0.27161 0.14467 " pathEditMode="fixed" rAng="0" ptsTypes="AA">
                                      <p:cBhvr>
                                        <p:cTn id="64" dur="2000" fill="hold"/>
                                        <p:tgtEl>
                                          <p:spTgt spid="38"/>
                                        </p:tgtEl>
                                        <p:attrNameLst>
                                          <p:attrName>ppt_x</p:attrName>
                                          <p:attrName>ppt_y</p:attrName>
                                        </p:attrNameLst>
                                      </p:cBhvr>
                                      <p:rCtr x="17839" y="5625"/>
                                    </p:animMotion>
                                  </p:childTnLst>
                                </p:cTn>
                              </p:par>
                              <p:par>
                                <p:cTn id="65" presetID="42" presetClass="path" presetSubtype="0" accel="50000" decel="50000" fill="hold" grpId="0" nodeType="withEffect" nodePh="1">
                                  <p:stCondLst>
                                    <p:cond delay="0"/>
                                  </p:stCondLst>
                                  <p:endCondLst>
                                    <p:cond evt="begin" delay="0">
                                      <p:tn val="65"/>
                                    </p:cond>
                                  </p:endCondLst>
                                  <p:childTnLst>
                                    <p:animMotion origin="layout" path="M 0.00976 -0.03055 L -0.34545 0.04491 " pathEditMode="fixed" rAng="0" ptsTypes="AA">
                                      <p:cBhvr>
                                        <p:cTn id="66" dur="2000" fill="hold"/>
                                        <p:tgtEl>
                                          <p:spTgt spid="39"/>
                                        </p:tgtEl>
                                        <p:attrNameLst>
                                          <p:attrName>ppt_x</p:attrName>
                                          <p:attrName>ppt_y</p:attrName>
                                        </p:attrNameLst>
                                      </p:cBhvr>
                                      <p:rCtr x="-17721" y="5000"/>
                                    </p:animMotion>
                                  </p:childTnLst>
                                </p:cTn>
                              </p:par>
                              <p:par>
                                <p:cTn id="67" presetID="42" presetClass="path" presetSubtype="0" accel="50000" decel="50000" fill="hold" grpId="0" nodeType="withEffect">
                                  <p:stCondLst>
                                    <p:cond delay="0"/>
                                  </p:stCondLst>
                                  <p:childTnLst>
                                    <p:animMotion origin="layout" path="M 0.0987 -0.0824 L -0.21732 -0.50115 " pathEditMode="fixed" rAng="0" ptsTypes="AA">
                                      <p:cBhvr>
                                        <p:cTn id="68" dur="2000" fill="hold"/>
                                        <p:tgtEl>
                                          <p:spTgt spid="51"/>
                                        </p:tgtEl>
                                        <p:attrNameLst>
                                          <p:attrName>ppt_x</p:attrName>
                                          <p:attrName>ppt_y</p:attrName>
                                        </p:attrNameLst>
                                      </p:cBhvr>
                                      <p:rCtr x="-15495" y="-19931"/>
                                    </p:animMotion>
                                  </p:childTnLst>
                                </p:cTn>
                              </p:par>
                              <p:par>
                                <p:cTn id="69" presetID="42" presetClass="path" presetSubtype="0" accel="50000" decel="50000" fill="hold" grpId="0" nodeType="withEffect">
                                  <p:stCondLst>
                                    <p:cond delay="0"/>
                                  </p:stCondLst>
                                  <p:childTnLst>
                                    <p:animMotion origin="layout" path="M -0.02643 0.04954 L 0.29948 -0.45718 " pathEditMode="relative" rAng="0" ptsTypes="AA">
                                      <p:cBhvr>
                                        <p:cTn id="70" dur="2000" fill="hold"/>
                                        <p:tgtEl>
                                          <p:spTgt spid="53"/>
                                        </p:tgtEl>
                                        <p:attrNameLst>
                                          <p:attrName>ppt_x</p:attrName>
                                          <p:attrName>ppt_y</p:attrName>
                                        </p:attrNameLst>
                                      </p:cBhvr>
                                      <p:rCtr x="16289" y="-25347"/>
                                    </p:animMotion>
                                  </p:childTnLst>
                                </p:cTn>
                              </p:par>
                              <p:par>
                                <p:cTn id="71" presetID="42" presetClass="path" presetSubtype="0" accel="50000" decel="50000" fill="hold" grpId="0" nodeType="withEffect">
                                  <p:stCondLst>
                                    <p:cond delay="0"/>
                                  </p:stCondLst>
                                  <p:childTnLst>
                                    <p:animMotion origin="layout" path="M 3.61111E-6 -4.44444E-6 L 0.05 -0.16458 " pathEditMode="relative" rAng="0" ptsTypes="AA">
                                      <p:cBhvr>
                                        <p:cTn id="72" dur="2000" fill="hold"/>
                                        <p:tgtEl>
                                          <p:spTgt spid="61"/>
                                        </p:tgtEl>
                                        <p:attrNameLst>
                                          <p:attrName>ppt_x</p:attrName>
                                          <p:attrName>ppt_y</p:attrName>
                                        </p:attrNameLst>
                                      </p:cBhvr>
                                      <p:rCtr x="2500" y="-8241"/>
                                    </p:animMotion>
                                  </p:childTnLst>
                                </p:cTn>
                              </p:par>
                              <p:par>
                                <p:cTn id="73" presetID="8" presetClass="emph" presetSubtype="0" fill="hold" grpId="1" nodeType="withEffect">
                                  <p:stCondLst>
                                    <p:cond delay="0"/>
                                  </p:stCondLst>
                                  <p:childTnLst>
                                    <p:animRot by="5400000">
                                      <p:cBhvr>
                                        <p:cTn id="74" dur="2000" fill="hold"/>
                                        <p:tgtEl>
                                          <p:spTgt spid="13"/>
                                        </p:tgtEl>
                                        <p:attrNameLst>
                                          <p:attrName>r</p:attrName>
                                        </p:attrNameLst>
                                      </p:cBhvr>
                                    </p:animRot>
                                  </p:childTnLst>
                                </p:cTn>
                              </p:par>
                              <p:par>
                                <p:cTn id="75" presetID="8" presetClass="emph" presetSubtype="0" fill="hold" grpId="1" nodeType="withEffect">
                                  <p:stCondLst>
                                    <p:cond delay="0"/>
                                  </p:stCondLst>
                                  <p:childTnLst>
                                    <p:animRot by="5400000">
                                      <p:cBhvr>
                                        <p:cTn id="76" dur="2000" fill="hold"/>
                                        <p:tgtEl>
                                          <p:spTgt spid="12"/>
                                        </p:tgtEl>
                                        <p:attrNameLst>
                                          <p:attrName>r</p:attrName>
                                        </p:attrNameLst>
                                      </p:cBhvr>
                                    </p:animRot>
                                  </p:childTnLst>
                                </p:cTn>
                              </p:par>
                              <p:par>
                                <p:cTn id="77" presetID="8" presetClass="emph" presetSubtype="0" fill="hold" grpId="1" nodeType="withEffect">
                                  <p:stCondLst>
                                    <p:cond delay="0"/>
                                  </p:stCondLst>
                                  <p:childTnLst>
                                    <p:animRot by="5400000">
                                      <p:cBhvr>
                                        <p:cTn id="78" dur="2000" fill="hold"/>
                                        <p:tgtEl>
                                          <p:spTgt spid="17"/>
                                        </p:tgtEl>
                                        <p:attrNameLst>
                                          <p:attrName>r</p:attrName>
                                        </p:attrNameLst>
                                      </p:cBhvr>
                                    </p:animRot>
                                  </p:childTnLst>
                                </p:cTn>
                              </p:par>
                              <p:par>
                                <p:cTn id="79" presetID="8" presetClass="emph" presetSubtype="0" fill="hold" grpId="1" nodeType="withEffect">
                                  <p:stCondLst>
                                    <p:cond delay="0"/>
                                  </p:stCondLst>
                                  <p:childTnLst>
                                    <p:animRot by="5400000">
                                      <p:cBhvr>
                                        <p:cTn id="80" dur="2000" fill="hold"/>
                                        <p:tgtEl>
                                          <p:spTgt spid="18"/>
                                        </p:tgtEl>
                                        <p:attrNameLst>
                                          <p:attrName>r</p:attrName>
                                        </p:attrNameLst>
                                      </p:cBhvr>
                                    </p:animRot>
                                  </p:childTnLst>
                                </p:cTn>
                              </p:par>
                              <p:par>
                                <p:cTn id="81" presetID="8" presetClass="emph" presetSubtype="0" fill="hold" grpId="1" nodeType="withEffect">
                                  <p:stCondLst>
                                    <p:cond delay="0"/>
                                  </p:stCondLst>
                                  <p:childTnLst>
                                    <p:animRot by="5400000">
                                      <p:cBhvr>
                                        <p:cTn id="82" dur="2000" fill="hold"/>
                                        <p:tgtEl>
                                          <p:spTgt spid="20"/>
                                        </p:tgtEl>
                                        <p:attrNameLst>
                                          <p:attrName>r</p:attrName>
                                        </p:attrNameLst>
                                      </p:cBhvr>
                                    </p:animRot>
                                  </p:childTnLst>
                                </p:cTn>
                              </p:par>
                              <p:par>
                                <p:cTn id="83" presetID="8" presetClass="emph" presetSubtype="0" fill="hold" grpId="1" nodeType="withEffect">
                                  <p:stCondLst>
                                    <p:cond delay="0"/>
                                  </p:stCondLst>
                                  <p:childTnLst>
                                    <p:animRot by="5400000">
                                      <p:cBhvr>
                                        <p:cTn id="84" dur="2000" fill="hold"/>
                                        <p:tgtEl>
                                          <p:spTgt spid="33"/>
                                        </p:tgtEl>
                                        <p:attrNameLst>
                                          <p:attrName>r</p:attrName>
                                        </p:attrNameLst>
                                      </p:cBhvr>
                                    </p:animRot>
                                  </p:childTnLst>
                                </p:cTn>
                              </p:par>
                              <p:par>
                                <p:cTn id="85" presetID="8" presetClass="emph" presetSubtype="0" fill="hold" grpId="1" nodeType="withEffect">
                                  <p:stCondLst>
                                    <p:cond delay="0"/>
                                  </p:stCondLst>
                                  <p:childTnLst>
                                    <p:animRot by="5400000">
                                      <p:cBhvr>
                                        <p:cTn id="86" dur="2000" fill="hold"/>
                                        <p:tgtEl>
                                          <p:spTgt spid="36"/>
                                        </p:tgtEl>
                                        <p:attrNameLst>
                                          <p:attrName>r</p:attrName>
                                        </p:attrNameLst>
                                      </p:cBhvr>
                                    </p:animRot>
                                  </p:childTnLst>
                                </p:cTn>
                              </p:par>
                              <p:par>
                                <p:cTn id="87" presetID="8" presetClass="emph" presetSubtype="0" fill="hold" grpId="1" nodeType="withEffect">
                                  <p:stCondLst>
                                    <p:cond delay="0"/>
                                  </p:stCondLst>
                                  <p:childTnLst>
                                    <p:animRot by="5400000">
                                      <p:cBhvr>
                                        <p:cTn id="88" dur="2000" fill="hold"/>
                                        <p:tgtEl>
                                          <p:spTgt spid="14"/>
                                        </p:tgtEl>
                                        <p:attrNameLst>
                                          <p:attrName>r</p:attrName>
                                        </p:attrNameLst>
                                      </p:cBhvr>
                                    </p:animRot>
                                  </p:childTnLst>
                                </p:cTn>
                              </p:par>
                              <p:par>
                                <p:cTn id="89" presetID="8" presetClass="emph" presetSubtype="0" fill="hold" grpId="1" nodeType="withEffect">
                                  <p:stCondLst>
                                    <p:cond delay="0"/>
                                  </p:stCondLst>
                                  <p:childTnLst>
                                    <p:animRot by="5400000">
                                      <p:cBhvr>
                                        <p:cTn id="90" dur="2000" fill="hold"/>
                                        <p:tgtEl>
                                          <p:spTgt spid="30"/>
                                        </p:tgtEl>
                                        <p:attrNameLst>
                                          <p:attrName>r</p:attrName>
                                        </p:attrNameLst>
                                      </p:cBhvr>
                                    </p:animRot>
                                  </p:childTnLst>
                                </p:cTn>
                              </p:par>
                              <p:par>
                                <p:cTn id="91" presetID="8" presetClass="emph" presetSubtype="0" fill="hold" grpId="1" nodeType="withEffect">
                                  <p:stCondLst>
                                    <p:cond delay="0"/>
                                  </p:stCondLst>
                                  <p:childTnLst>
                                    <p:animRot by="5400000">
                                      <p:cBhvr>
                                        <p:cTn id="92" dur="2000" fill="hold"/>
                                        <p:tgtEl>
                                          <p:spTgt spid="26"/>
                                        </p:tgtEl>
                                        <p:attrNameLst>
                                          <p:attrName>r</p:attrName>
                                        </p:attrNameLst>
                                      </p:cBhvr>
                                    </p:animRot>
                                  </p:childTnLst>
                                </p:cTn>
                              </p:par>
                              <p:par>
                                <p:cTn id="93" presetID="8" presetClass="emph" presetSubtype="0" fill="hold" grpId="1" nodeType="withEffect">
                                  <p:stCondLst>
                                    <p:cond delay="0"/>
                                  </p:stCondLst>
                                  <p:childTnLst>
                                    <p:animRot by="5400000">
                                      <p:cBhvr>
                                        <p:cTn id="94" dur="2000" fill="hold"/>
                                        <p:tgtEl>
                                          <p:spTgt spid="24"/>
                                        </p:tgtEl>
                                        <p:attrNameLst>
                                          <p:attrName>r</p:attrName>
                                        </p:attrNameLst>
                                      </p:cBhvr>
                                    </p:animRot>
                                  </p:childTnLst>
                                </p:cTn>
                              </p:par>
                            </p:childTnLst>
                          </p:cTn>
                        </p:par>
                        <p:par>
                          <p:cTn id="95" fill="hold" nodeType="afterGroup">
                            <p:stCondLst>
                              <p:cond delay="2000"/>
                            </p:stCondLst>
                            <p:childTnLst>
                              <p:par>
                                <p:cTn id="96" presetID="10" presetClass="entr" presetSubtype="0" fill="hold" nodeType="afterEffect">
                                  <p:stCondLst>
                                    <p:cond delay="0"/>
                                  </p:stCondLst>
                                  <p:childTnLst>
                                    <p:set>
                                      <p:cBhvr>
                                        <p:cTn id="97" dur="1" fill="hold">
                                          <p:stCondLst>
                                            <p:cond delay="0"/>
                                          </p:stCondLst>
                                        </p:cTn>
                                        <p:tgtEl>
                                          <p:spTgt spid="96"/>
                                        </p:tgtEl>
                                        <p:attrNameLst>
                                          <p:attrName>style.visibility</p:attrName>
                                        </p:attrNameLst>
                                      </p:cBhvr>
                                      <p:to>
                                        <p:strVal val="visible"/>
                                      </p:to>
                                    </p:set>
                                    <p:animEffect transition="in" filter="fade">
                                      <p:cBhvr>
                                        <p:cTn id="98" dur="500"/>
                                        <p:tgtEl>
                                          <p:spTgt spid="96"/>
                                        </p:tgtEl>
                                      </p:cBhvr>
                                    </p:animEffect>
                                  </p:childTnLst>
                                </p:cTn>
                              </p:par>
                              <p:par>
                                <p:cTn id="99" presetID="1" presetClass="entr" presetSubtype="0" fill="hold" nodeType="withEffect">
                                  <p:stCondLst>
                                    <p:cond delay="1000"/>
                                  </p:stCondLst>
                                  <p:childTnLst>
                                    <p:set>
                                      <p:cBhvr>
                                        <p:cTn id="100" dur="1" fill="hold">
                                          <p:stCondLst>
                                            <p:cond delay="0"/>
                                          </p:stCondLst>
                                        </p:cTn>
                                        <p:tgtEl>
                                          <p:spTgt spid="42"/>
                                        </p:tgtEl>
                                        <p:attrNameLst>
                                          <p:attrName>style.visibility</p:attrName>
                                        </p:attrNameLst>
                                      </p:cBhvr>
                                      <p:to>
                                        <p:strVal val="visible"/>
                                      </p:to>
                                    </p:set>
                                  </p:childTnLst>
                                </p:cTn>
                              </p:par>
                              <p:par>
                                <p:cTn id="101" presetID="1" presetClass="entr" presetSubtype="0" fill="hold" grpId="0" nodeType="withEffect">
                                  <p:stCondLst>
                                    <p:cond delay="1000"/>
                                  </p:stCondLst>
                                  <p:childTnLst>
                                    <p:set>
                                      <p:cBhvr>
                                        <p:cTn id="102" dur="1" fill="hold">
                                          <p:stCondLst>
                                            <p:cond delay="0"/>
                                          </p:stCondLst>
                                        </p:cTn>
                                        <p:tgtEl>
                                          <p:spTgt spid="43"/>
                                        </p:tgtEl>
                                        <p:attrNameLst>
                                          <p:attrName>style.visibility</p:attrName>
                                        </p:attrNameLst>
                                      </p:cBhvr>
                                      <p:to>
                                        <p:strVal val="visible"/>
                                      </p:to>
                                    </p:set>
                                  </p:childTnLst>
                                </p:cTn>
                              </p:par>
                              <p:par>
                                <p:cTn id="103" presetID="1" presetClass="entr" presetSubtype="0" fill="hold" nodeType="withEffect">
                                  <p:stCondLst>
                                    <p:cond delay="1000"/>
                                  </p:stCondLst>
                                  <p:childTnLst>
                                    <p:set>
                                      <p:cBhvr>
                                        <p:cTn id="104" dur="1" fill="hold">
                                          <p:stCondLst>
                                            <p:cond delay="0"/>
                                          </p:stCondLst>
                                        </p:cTn>
                                        <p:tgtEl>
                                          <p:spTgt spid="41"/>
                                        </p:tgtEl>
                                        <p:attrNameLst>
                                          <p:attrName>style.visibility</p:attrName>
                                        </p:attrNameLst>
                                      </p:cBhvr>
                                      <p:to>
                                        <p:strVal val="visible"/>
                                      </p:to>
                                    </p:set>
                                  </p:childTnLst>
                                </p:cTn>
                              </p:par>
                              <p:par>
                                <p:cTn id="105" presetID="1" presetClass="entr" presetSubtype="0" fill="hold" grpId="0" nodeType="withEffect">
                                  <p:stCondLst>
                                    <p:cond delay="1000"/>
                                  </p:stCondLst>
                                  <p:childTnLst>
                                    <p:set>
                                      <p:cBhvr>
                                        <p:cTn id="106" dur="1" fill="hold">
                                          <p:stCondLst>
                                            <p:cond delay="0"/>
                                          </p:stCondLst>
                                        </p:cTn>
                                        <p:tgtEl>
                                          <p:spTgt spid="40"/>
                                        </p:tgtEl>
                                        <p:attrNameLst>
                                          <p:attrName>style.visibility</p:attrName>
                                        </p:attrNameLst>
                                      </p:cBhvr>
                                      <p:to>
                                        <p:strVal val="visible"/>
                                      </p:to>
                                    </p:set>
                                  </p:childTnLst>
                                </p:cTn>
                              </p:par>
                              <p:par>
                                <p:cTn id="107" presetID="10" presetClass="entr" presetSubtype="0" fill="hold" grpId="0" nodeType="withEffect">
                                  <p:stCondLst>
                                    <p:cond delay="1000"/>
                                  </p:stCondLst>
                                  <p:childTnLst>
                                    <p:set>
                                      <p:cBhvr>
                                        <p:cTn id="108" dur="1" fill="hold">
                                          <p:stCondLst>
                                            <p:cond delay="0"/>
                                          </p:stCondLst>
                                        </p:cTn>
                                        <p:tgtEl>
                                          <p:spTgt spid="59"/>
                                        </p:tgtEl>
                                        <p:attrNameLst>
                                          <p:attrName>style.visibility</p:attrName>
                                        </p:attrNameLst>
                                      </p:cBhvr>
                                      <p:to>
                                        <p:strVal val="visible"/>
                                      </p:to>
                                    </p:set>
                                    <p:animEffect transition="in" filter="fade">
                                      <p:cBhvr>
                                        <p:cTn id="109" dur="500"/>
                                        <p:tgtEl>
                                          <p:spTgt spid="59"/>
                                        </p:tgtEl>
                                      </p:cBhvr>
                                    </p:animEffect>
                                  </p:childTnLst>
                                </p:cTn>
                              </p:par>
                              <p:par>
                                <p:cTn id="110" presetID="10" presetClass="entr" presetSubtype="0" fill="hold" grpId="0" nodeType="withEffect">
                                  <p:stCondLst>
                                    <p:cond delay="1000"/>
                                  </p:stCondLst>
                                  <p:childTnLst>
                                    <p:set>
                                      <p:cBhvr>
                                        <p:cTn id="111" dur="1" fill="hold">
                                          <p:stCondLst>
                                            <p:cond delay="0"/>
                                          </p:stCondLst>
                                        </p:cTn>
                                        <p:tgtEl>
                                          <p:spTgt spid="57"/>
                                        </p:tgtEl>
                                        <p:attrNameLst>
                                          <p:attrName>style.visibility</p:attrName>
                                        </p:attrNameLst>
                                      </p:cBhvr>
                                      <p:to>
                                        <p:strVal val="visible"/>
                                      </p:to>
                                    </p:set>
                                    <p:animEffect transition="in" filter="fade">
                                      <p:cBhvr>
                                        <p:cTn id="112" dur="500"/>
                                        <p:tgtEl>
                                          <p:spTgt spid="57"/>
                                        </p:tgtEl>
                                      </p:cBhvr>
                                    </p:animEffect>
                                  </p:childTnLst>
                                </p:cTn>
                              </p:par>
                              <p:par>
                                <p:cTn id="113" presetID="10" presetClass="entr" presetSubtype="0" fill="hold" grpId="0" nodeType="withEffect">
                                  <p:stCondLst>
                                    <p:cond delay="1000"/>
                                  </p:stCondLst>
                                  <p:childTnLst>
                                    <p:set>
                                      <p:cBhvr>
                                        <p:cTn id="114" dur="1" fill="hold">
                                          <p:stCondLst>
                                            <p:cond delay="0"/>
                                          </p:stCondLst>
                                        </p:cTn>
                                        <p:tgtEl>
                                          <p:spTgt spid="58"/>
                                        </p:tgtEl>
                                        <p:attrNameLst>
                                          <p:attrName>style.visibility</p:attrName>
                                        </p:attrNameLst>
                                      </p:cBhvr>
                                      <p:to>
                                        <p:strVal val="visible"/>
                                      </p:to>
                                    </p:set>
                                    <p:animEffect transition="in" filter="fade">
                                      <p:cBhvr>
                                        <p:cTn id="115" dur="500"/>
                                        <p:tgtEl>
                                          <p:spTgt spid="58"/>
                                        </p:tgtEl>
                                      </p:cBhvr>
                                    </p:animEffect>
                                  </p:childTnLst>
                                </p:cTn>
                              </p:par>
                              <p:par>
                                <p:cTn id="116" presetID="10" presetClass="entr" presetSubtype="0" fill="hold" grpId="0" nodeType="withEffect">
                                  <p:stCondLst>
                                    <p:cond delay="1000"/>
                                  </p:stCondLst>
                                  <p:childTnLst>
                                    <p:set>
                                      <p:cBhvr>
                                        <p:cTn id="117" dur="1" fill="hold">
                                          <p:stCondLst>
                                            <p:cond delay="0"/>
                                          </p:stCondLst>
                                        </p:cTn>
                                        <p:tgtEl>
                                          <p:spTgt spid="60"/>
                                        </p:tgtEl>
                                        <p:attrNameLst>
                                          <p:attrName>style.visibility</p:attrName>
                                        </p:attrNameLst>
                                      </p:cBhvr>
                                      <p:to>
                                        <p:strVal val="visible"/>
                                      </p:to>
                                    </p:set>
                                    <p:animEffect transition="in" filter="fade">
                                      <p:cBhvr>
                                        <p:cTn id="118" dur="500"/>
                                        <p:tgtEl>
                                          <p:spTgt spid="60"/>
                                        </p:tgtEl>
                                      </p:cBhvr>
                                    </p:animEffect>
                                  </p:childTnLst>
                                </p:cTn>
                              </p:par>
                              <p:par>
                                <p:cTn id="119" presetID="10" presetClass="entr" presetSubtype="0" fill="hold" grpId="0" nodeType="withEffect">
                                  <p:stCondLst>
                                    <p:cond delay="1000"/>
                                  </p:stCondLst>
                                  <p:childTnLst>
                                    <p:set>
                                      <p:cBhvr>
                                        <p:cTn id="120" dur="1" fill="hold">
                                          <p:stCondLst>
                                            <p:cond delay="0"/>
                                          </p:stCondLst>
                                        </p:cTn>
                                        <p:tgtEl>
                                          <p:spTgt spid="104"/>
                                        </p:tgtEl>
                                        <p:attrNameLst>
                                          <p:attrName>style.visibility</p:attrName>
                                        </p:attrNameLst>
                                      </p:cBhvr>
                                      <p:to>
                                        <p:strVal val="visible"/>
                                      </p:to>
                                    </p:set>
                                    <p:animEffect transition="in" filter="fade">
                                      <p:cBhvr>
                                        <p:cTn id="121" dur="500"/>
                                        <p:tgtEl>
                                          <p:spTgt spid="104"/>
                                        </p:tgtEl>
                                      </p:cBhvr>
                                    </p:animEffect>
                                  </p:childTnLst>
                                </p:cTn>
                              </p:par>
                              <p:par>
                                <p:cTn id="122" presetID="10" presetClass="entr" presetSubtype="0" fill="hold" nodeType="withEffect">
                                  <p:stCondLst>
                                    <p:cond delay="1000"/>
                                  </p:stCondLst>
                                  <p:childTnLst>
                                    <p:set>
                                      <p:cBhvr>
                                        <p:cTn id="123" dur="1" fill="hold">
                                          <p:stCondLst>
                                            <p:cond delay="0"/>
                                          </p:stCondLst>
                                        </p:cTn>
                                        <p:tgtEl>
                                          <p:spTgt spid="103"/>
                                        </p:tgtEl>
                                        <p:attrNameLst>
                                          <p:attrName>style.visibility</p:attrName>
                                        </p:attrNameLst>
                                      </p:cBhvr>
                                      <p:to>
                                        <p:strVal val="visible"/>
                                      </p:to>
                                    </p:set>
                                    <p:animEffect transition="in" filter="fade">
                                      <p:cBhvr>
                                        <p:cTn id="124"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P spid="39" grpId="0"/>
      <p:bldP spid="8" grpId="0"/>
      <p:bldP spid="9" grpId="0"/>
      <p:bldP spid="10" grpId="0"/>
      <p:bldP spid="11" grpId="0"/>
      <p:bldP spid="12" grpId="0"/>
      <p:bldP spid="12" grpId="1"/>
      <p:bldP spid="13" grpId="0"/>
      <p:bldP spid="13" grpId="1"/>
      <p:bldP spid="14" grpId="0"/>
      <p:bldP spid="14" grpId="1"/>
      <p:bldP spid="15" grpId="0"/>
      <p:bldP spid="16" grpId="0"/>
      <p:bldP spid="17" grpId="0"/>
      <p:bldP spid="17" grpId="1"/>
      <p:bldP spid="18" grpId="0"/>
      <p:bldP spid="18" grpId="1"/>
      <p:bldP spid="20" grpId="0"/>
      <p:bldP spid="20" grpId="1"/>
      <p:bldP spid="21" grpId="0"/>
      <p:bldP spid="22" grpId="0"/>
      <p:bldP spid="23" grpId="0"/>
      <p:bldP spid="24" grpId="0"/>
      <p:bldP spid="24" grpId="1"/>
      <p:bldP spid="25" grpId="0"/>
      <p:bldP spid="26" grpId="0"/>
      <p:bldP spid="26" grpId="1"/>
      <p:bldP spid="27" grpId="0"/>
      <p:bldP spid="28" grpId="0"/>
      <p:bldP spid="29" grpId="0"/>
      <p:bldP spid="30" grpId="0"/>
      <p:bldP spid="30" grpId="1"/>
      <p:bldP spid="31" grpId="0"/>
      <p:bldP spid="32" grpId="0"/>
      <p:bldP spid="33" grpId="0"/>
      <p:bldP spid="33" grpId="1"/>
      <p:bldP spid="34" grpId="0"/>
      <p:bldP spid="35" grpId="0"/>
      <p:bldP spid="36" grpId="0"/>
      <p:bldP spid="36" grpId="1"/>
      <p:bldP spid="37" grpId="0"/>
      <p:bldP spid="38" grpId="0"/>
      <p:bldP spid="51" grpId="0"/>
      <p:bldP spid="53" grpId="0"/>
      <p:bldP spid="57" grpId="0"/>
      <p:bldP spid="58" grpId="0"/>
      <p:bldP spid="59" grpId="0"/>
      <p:bldP spid="60" grpId="0"/>
      <p:bldP spid="61" grpId="0"/>
      <p:bldP spid="10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AU"/>
              <a:t>Sustainable change</a:t>
            </a:r>
          </a:p>
        </p:txBody>
      </p:sp>
      <p:graphicFrame>
        <p:nvGraphicFramePr>
          <p:cNvPr id="6" name="Content Placeholder 5">
            <a:extLst>
              <a:ext uri="{FF2B5EF4-FFF2-40B4-BE49-F238E27FC236}">
                <a16:creationId xmlns:a16="http://schemas.microsoft.com/office/drawing/2014/main" id="{2727C8FF-E4D8-47A9-B0FC-8A12649C8E49}"/>
              </a:ext>
            </a:extLst>
          </p:cNvPr>
          <p:cNvGraphicFramePr>
            <a:graphicFrameLocks noGrp="1"/>
          </p:cNvGraphicFramePr>
          <p:nvPr>
            <p:ph sz="half" idx="2"/>
          </p:nvPr>
        </p:nvGraphicFramePr>
        <p:xfrm>
          <a:off x="593537" y="2155611"/>
          <a:ext cx="10704115" cy="3954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870264" y="965626"/>
            <a:ext cx="9585198" cy="1015663"/>
          </a:xfrm>
          <a:prstGeom prst="rect">
            <a:avLst/>
          </a:prstGeom>
          <a:noFill/>
        </p:spPr>
        <p:txBody>
          <a:bodyPr wrap="square" rtlCol="0">
            <a:spAutoFit/>
          </a:bodyPr>
          <a:lstStyle/>
          <a:p>
            <a:r>
              <a:rPr lang="en-AU" sz="2000" i="1">
                <a:solidFill>
                  <a:schemeClr val="accent2">
                    <a:lumMod val="90000"/>
                    <a:lumOff val="10000"/>
                  </a:schemeClr>
                </a:solidFill>
              </a:rPr>
              <a:t>Adapting the Transformation Model into the context of academic integrity illustrates that implementing sustainable change in any institution requires an holistic approach to aligning these components:</a:t>
            </a:r>
            <a:endParaRPr lang="en-AU" sz="2000"/>
          </a:p>
        </p:txBody>
      </p:sp>
    </p:spTree>
    <p:extLst>
      <p:ext uri="{BB962C8B-B14F-4D97-AF65-F5344CB8AC3E}">
        <p14:creationId xmlns:p14="http://schemas.microsoft.com/office/powerpoint/2010/main" val="17920195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solidFill>
                  <a:schemeClr val="accent1">
                    <a:lumMod val="75000"/>
                  </a:schemeClr>
                </a:solidFill>
              </a:rPr>
              <a:t>Discussion</a:t>
            </a:r>
          </a:p>
        </p:txBody>
      </p:sp>
      <p:sp>
        <p:nvSpPr>
          <p:cNvPr id="4" name="Content Placeholder 3"/>
          <p:cNvSpPr>
            <a:spLocks noGrp="1"/>
          </p:cNvSpPr>
          <p:nvPr>
            <p:ph sz="half" idx="2"/>
          </p:nvPr>
        </p:nvSpPr>
        <p:spPr/>
        <p:txBody>
          <a:bodyPr/>
          <a:lstStyle/>
          <a:p>
            <a:pPr algn="ctr">
              <a:lnSpc>
                <a:spcPct val="100000"/>
              </a:lnSpc>
              <a:spcAft>
                <a:spcPts val="600"/>
              </a:spcAft>
            </a:pPr>
            <a:r>
              <a:rPr lang="en-AU" sz="2800" dirty="0"/>
              <a:t>Who has a remit for academic integrity across your institution?</a:t>
            </a:r>
          </a:p>
          <a:p>
            <a:pPr algn="ctr">
              <a:lnSpc>
                <a:spcPct val="100000"/>
              </a:lnSpc>
              <a:spcAft>
                <a:spcPts val="600"/>
              </a:spcAft>
            </a:pPr>
            <a:r>
              <a:rPr lang="en-AU" sz="2800" dirty="0"/>
              <a:t>What needs to happen to ensure sustainable change at your institution?</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71836" y="3672800"/>
            <a:ext cx="4523674" cy="2692858"/>
          </a:xfrm>
          <a:prstGeom prst="rect">
            <a:avLst/>
          </a:prstGeom>
        </p:spPr>
      </p:pic>
    </p:spTree>
    <p:extLst>
      <p:ext uri="{BB962C8B-B14F-4D97-AF65-F5344CB8AC3E}">
        <p14:creationId xmlns:p14="http://schemas.microsoft.com/office/powerpoint/2010/main" val="20635657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Post-workshop survey</a:t>
            </a:r>
          </a:p>
        </p:txBody>
      </p:sp>
      <p:sp>
        <p:nvSpPr>
          <p:cNvPr id="3" name="Content Placeholder 2"/>
          <p:cNvSpPr>
            <a:spLocks noGrp="1"/>
          </p:cNvSpPr>
          <p:nvPr>
            <p:ph sz="half" idx="2"/>
          </p:nvPr>
        </p:nvSpPr>
        <p:spPr/>
        <p:txBody>
          <a:bodyPr/>
          <a:lstStyle/>
          <a:p>
            <a:pPr>
              <a:lnSpc>
                <a:spcPct val="100000"/>
              </a:lnSpc>
              <a:spcBef>
                <a:spcPts val="0"/>
              </a:spcBef>
              <a:spcAft>
                <a:spcPts val="600"/>
              </a:spcAft>
            </a:pPr>
            <a:r>
              <a:rPr lang="en-AU" sz="2800" dirty="0"/>
              <a:t>Please complete the post-workshop survey (on the other side of the page) and hand to the workshop facilitator.</a:t>
            </a:r>
          </a:p>
          <a:p>
            <a:pPr>
              <a:lnSpc>
                <a:spcPct val="100000"/>
              </a:lnSpc>
              <a:spcBef>
                <a:spcPts val="0"/>
              </a:spcBef>
              <a:spcAft>
                <a:spcPts val="600"/>
              </a:spcAft>
            </a:pPr>
            <a:r>
              <a:rPr lang="en-AU" sz="2800" dirty="0"/>
              <a:t>Thank you for your feedback!</a:t>
            </a:r>
          </a:p>
          <a:p>
            <a:pPr>
              <a:lnSpc>
                <a:spcPct val="100000"/>
              </a:lnSpc>
              <a:spcBef>
                <a:spcPts val="0"/>
              </a:spcBef>
              <a:spcAft>
                <a:spcPts val="600"/>
              </a:spcAft>
            </a:pPr>
            <a:endParaRPr lang="en-AU" sz="2800" dirty="0"/>
          </a:p>
          <a:p>
            <a:pPr>
              <a:lnSpc>
                <a:spcPct val="100000"/>
              </a:lnSpc>
              <a:spcBef>
                <a:spcPts val="0"/>
              </a:spcBef>
              <a:spcAft>
                <a:spcPts val="600"/>
              </a:spcAft>
            </a:pPr>
            <a:endParaRPr lang="en-AU" sz="28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75800" y="3172858"/>
            <a:ext cx="4739475" cy="3148455"/>
          </a:xfrm>
          <a:prstGeom prst="rect">
            <a:avLst/>
          </a:prstGeom>
        </p:spPr>
      </p:pic>
    </p:spTree>
    <p:extLst>
      <p:ext uri="{BB962C8B-B14F-4D97-AF65-F5344CB8AC3E}">
        <p14:creationId xmlns:p14="http://schemas.microsoft.com/office/powerpoint/2010/main" val="158427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793" y="625688"/>
            <a:ext cx="10198602" cy="460374"/>
          </a:xfrm>
        </p:spPr>
        <p:txBody>
          <a:bodyPr/>
          <a:lstStyle/>
          <a:p>
            <a:pPr algn="l"/>
            <a:r>
              <a:rPr lang="en-AU"/>
              <a:t>Model statement of commitment to academic integrity</a:t>
            </a:r>
          </a:p>
        </p:txBody>
      </p:sp>
      <p:sp>
        <p:nvSpPr>
          <p:cNvPr id="3" name="Content Placeholder 2"/>
          <p:cNvSpPr>
            <a:spLocks noGrp="1"/>
          </p:cNvSpPr>
          <p:nvPr>
            <p:ph sz="half" idx="2"/>
          </p:nvPr>
        </p:nvSpPr>
        <p:spPr>
          <a:xfrm>
            <a:off x="1262793" y="1363660"/>
            <a:ext cx="10005282" cy="5075240"/>
          </a:xfrm>
        </p:spPr>
        <p:txBody>
          <a:bodyPr/>
          <a:lstStyle/>
          <a:p>
            <a:pPr>
              <a:lnSpc>
                <a:spcPct val="100000"/>
              </a:lnSpc>
              <a:spcBef>
                <a:spcPts val="0"/>
              </a:spcBef>
              <a:spcAft>
                <a:spcPts val="600"/>
              </a:spcAft>
            </a:pPr>
            <a:r>
              <a:rPr lang="en-AU" sz="2400">
                <a:solidFill>
                  <a:schemeClr val="accent2">
                    <a:lumMod val="90000"/>
                    <a:lumOff val="10000"/>
                  </a:schemeClr>
                </a:solidFill>
              </a:rPr>
              <a:t>Model Statement </a:t>
            </a:r>
            <a:r>
              <a:rPr lang="en-AU" sz="2400"/>
              <a:t>– Department of Education and Training initiative, following recommendations from the Higher Education Standards Panel and feedback from the sector.</a:t>
            </a:r>
          </a:p>
          <a:p>
            <a:pPr marL="612775" lvl="1" indent="-342900">
              <a:lnSpc>
                <a:spcPct val="100000"/>
              </a:lnSpc>
              <a:spcBef>
                <a:spcPts val="0"/>
              </a:spcBef>
              <a:spcAft>
                <a:spcPts val="600"/>
              </a:spcAft>
            </a:pPr>
            <a:r>
              <a:rPr lang="en-AU" sz="2000"/>
              <a:t>Working group includes diverse stakeholders representing universities, Independent Higher Education Providers, peak bodies and students’ organisations</a:t>
            </a:r>
          </a:p>
          <a:p>
            <a:pPr marL="612775" lvl="1" indent="-342900">
              <a:lnSpc>
                <a:spcPct val="100000"/>
              </a:lnSpc>
              <a:spcBef>
                <a:spcPts val="0"/>
              </a:spcBef>
              <a:spcAft>
                <a:spcPts val="600"/>
              </a:spcAft>
            </a:pPr>
            <a:r>
              <a:rPr lang="en-AU" sz="2000"/>
              <a:t>Face-to-face consultation and focus groups to collegially develop the statement</a:t>
            </a:r>
          </a:p>
          <a:p>
            <a:pPr marL="612775" lvl="1" indent="-342900">
              <a:lnSpc>
                <a:spcPct val="100000"/>
              </a:lnSpc>
              <a:spcBef>
                <a:spcPts val="0"/>
              </a:spcBef>
              <a:spcAft>
                <a:spcPts val="600"/>
              </a:spcAft>
            </a:pPr>
            <a:r>
              <a:rPr lang="en-AU" sz="2000"/>
              <a:t>Model Statement originally conceived as similar to US styled ‘</a:t>
            </a:r>
            <a:r>
              <a:rPr lang="en-AU" sz="2000" err="1"/>
              <a:t>Honor</a:t>
            </a:r>
            <a:r>
              <a:rPr lang="en-AU" sz="2000"/>
              <a:t> Pledge’, but is now being designed to express mutual commitment to academic integrity by all stakeholders in higher education.</a:t>
            </a:r>
          </a:p>
          <a:p>
            <a:pPr marL="612775" lvl="1" indent="-342900">
              <a:lnSpc>
                <a:spcPct val="100000"/>
              </a:lnSpc>
              <a:spcBef>
                <a:spcPts val="0"/>
              </a:spcBef>
              <a:spcAft>
                <a:spcPts val="600"/>
              </a:spcAft>
            </a:pPr>
            <a:r>
              <a:rPr lang="en-AU" sz="2000"/>
              <a:t>Focuses on values, practices, shared responsibilities, consequences for breaches and recognition of individual and reputational risk.</a:t>
            </a:r>
          </a:p>
          <a:p>
            <a:pPr marL="612775" lvl="1" indent="-342900">
              <a:lnSpc>
                <a:spcPct val="100000"/>
              </a:lnSpc>
              <a:spcBef>
                <a:spcPts val="0"/>
              </a:spcBef>
              <a:spcAft>
                <a:spcPts val="600"/>
              </a:spcAft>
            </a:pPr>
            <a:r>
              <a:rPr lang="en-AU" sz="2000">
                <a:solidFill>
                  <a:schemeClr val="accent2">
                    <a:lumMod val="90000"/>
                    <a:lumOff val="10000"/>
                  </a:schemeClr>
                </a:solidFill>
              </a:rPr>
              <a:t>More than a statement </a:t>
            </a:r>
            <a:r>
              <a:rPr lang="en-AU" sz="2000"/>
              <a:t>– complemented by resources and ongoing dialogue.</a:t>
            </a:r>
          </a:p>
          <a:p>
            <a:pPr marL="342900" indent="-342900">
              <a:lnSpc>
                <a:spcPct val="100000"/>
              </a:lnSpc>
            </a:pPr>
            <a:endParaRPr lang="en-AU"/>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40770" y="5813958"/>
            <a:ext cx="2398009" cy="774428"/>
          </a:xfrm>
          <a:prstGeom prst="rect">
            <a:avLst/>
          </a:prstGeom>
        </p:spPr>
      </p:pic>
    </p:spTree>
    <p:extLst>
      <p:ext uri="{BB962C8B-B14F-4D97-AF65-F5344CB8AC3E}">
        <p14:creationId xmlns:p14="http://schemas.microsoft.com/office/powerpoint/2010/main" val="39393821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5942" y="686537"/>
            <a:ext cx="8928100" cy="460374"/>
          </a:xfrm>
        </p:spPr>
        <p:txBody>
          <a:bodyPr/>
          <a:lstStyle/>
          <a:p>
            <a:r>
              <a:rPr lang="en-AU" dirty="0"/>
              <a:t>Acknowledgements</a:t>
            </a:r>
          </a:p>
        </p:txBody>
      </p:sp>
      <p:sp>
        <p:nvSpPr>
          <p:cNvPr id="3" name="Content Placeholder 2"/>
          <p:cNvSpPr>
            <a:spLocks noGrp="1"/>
          </p:cNvSpPr>
          <p:nvPr>
            <p:ph sz="half" idx="2"/>
          </p:nvPr>
        </p:nvSpPr>
        <p:spPr>
          <a:xfrm>
            <a:off x="1799106" y="1521886"/>
            <a:ext cx="8928100" cy="4612584"/>
          </a:xfrm>
        </p:spPr>
        <p:txBody>
          <a:bodyPr/>
          <a:lstStyle/>
          <a:p>
            <a:pPr>
              <a:lnSpc>
                <a:spcPct val="100000"/>
              </a:lnSpc>
              <a:spcBef>
                <a:spcPts val="0"/>
              </a:spcBef>
              <a:spcAft>
                <a:spcPts val="600"/>
              </a:spcAft>
            </a:pPr>
            <a:r>
              <a:rPr lang="en-AU" dirty="0">
                <a:latin typeface="Calibri Light" panose="020F0302020204030204" pitchFamily="34" charset="0"/>
              </a:rPr>
              <a:t>We wish to acknowledge the generous funding provided by the Australian Government for the following projects:</a:t>
            </a:r>
          </a:p>
          <a:p>
            <a:pPr marL="612775" lvl="1" indent="-342900">
              <a:lnSpc>
                <a:spcPct val="100000"/>
              </a:lnSpc>
              <a:spcBef>
                <a:spcPts val="0"/>
              </a:spcBef>
              <a:spcAft>
                <a:spcPts val="600"/>
              </a:spcAft>
            </a:pPr>
            <a:r>
              <a:rPr lang="en-AU" dirty="0">
                <a:latin typeface="Calibri Light" panose="020F0302020204030204" pitchFamily="34" charset="0"/>
              </a:rPr>
              <a:t>Academic Integrity Standards Project</a:t>
            </a:r>
          </a:p>
          <a:p>
            <a:pPr marL="612775" lvl="1" indent="-342900">
              <a:lnSpc>
                <a:spcPct val="100000"/>
              </a:lnSpc>
              <a:spcBef>
                <a:spcPts val="0"/>
              </a:spcBef>
              <a:spcAft>
                <a:spcPts val="600"/>
              </a:spcAft>
            </a:pPr>
            <a:r>
              <a:rPr lang="en-AU" dirty="0">
                <a:latin typeface="Calibri Light" panose="020F0302020204030204" pitchFamily="34" charset="0"/>
              </a:rPr>
              <a:t>Exemplary Academic Integrity Project</a:t>
            </a:r>
          </a:p>
          <a:p>
            <a:pPr marL="612775" lvl="1" indent="-342900">
              <a:lnSpc>
                <a:spcPct val="100000"/>
              </a:lnSpc>
              <a:spcBef>
                <a:spcPts val="0"/>
              </a:spcBef>
              <a:spcAft>
                <a:spcPts val="600"/>
              </a:spcAft>
            </a:pPr>
            <a:r>
              <a:rPr lang="en-AU" dirty="0">
                <a:latin typeface="Calibri Light" panose="020F0302020204030204" pitchFamily="34" charset="0"/>
              </a:rPr>
              <a:t>Contract Cheating and Assessment Design Project.</a:t>
            </a:r>
          </a:p>
          <a:p>
            <a:pPr>
              <a:lnSpc>
                <a:spcPct val="100000"/>
              </a:lnSpc>
              <a:spcBef>
                <a:spcPts val="0"/>
              </a:spcBef>
              <a:spcAft>
                <a:spcPts val="600"/>
              </a:spcAft>
            </a:pPr>
            <a:r>
              <a:rPr lang="en-AU" dirty="0">
                <a:latin typeface="Calibri Light" panose="020F0302020204030204" pitchFamily="34" charset="0"/>
              </a:rPr>
              <a:t>We also thank the Asia Pacific Forum on Educational Integrity, and all of our colleagues who have assisted in data collection, analysis and reporting of findings over many research projects and publications. </a:t>
            </a:r>
          </a:p>
          <a:p>
            <a:pPr>
              <a:lnSpc>
                <a:spcPct val="100000"/>
              </a:lnSpc>
              <a:spcBef>
                <a:spcPts val="0"/>
              </a:spcBef>
              <a:spcAft>
                <a:spcPts val="600"/>
              </a:spcAft>
            </a:pPr>
            <a:r>
              <a:rPr lang="en-AU" dirty="0">
                <a:latin typeface="Calibri Light" panose="020F0302020204030204" pitchFamily="34" charset="0"/>
              </a:rPr>
              <a:t>Finally, we acknowledge the support of our own institutions:</a:t>
            </a:r>
          </a:p>
          <a:p>
            <a:pPr marL="612775" lvl="1" indent="-342900">
              <a:lnSpc>
                <a:spcPct val="100000"/>
              </a:lnSpc>
              <a:spcBef>
                <a:spcPts val="0"/>
              </a:spcBef>
              <a:spcAft>
                <a:spcPts val="600"/>
              </a:spcAft>
            </a:pPr>
            <a:r>
              <a:rPr lang="en-AU" dirty="0">
                <a:latin typeface="Calibri Light" panose="020F0302020204030204" pitchFamily="34" charset="0"/>
              </a:rPr>
              <a:t>The University of South Australia</a:t>
            </a:r>
          </a:p>
          <a:p>
            <a:pPr marL="612775" lvl="1" indent="-342900">
              <a:lnSpc>
                <a:spcPct val="100000"/>
              </a:lnSpc>
              <a:spcBef>
                <a:spcPts val="0"/>
              </a:spcBef>
              <a:spcAft>
                <a:spcPts val="600"/>
              </a:spcAft>
            </a:pPr>
            <a:r>
              <a:rPr lang="en-AU" dirty="0">
                <a:latin typeface="Calibri Light" panose="020F0302020204030204" pitchFamily="34" charset="0"/>
              </a:rPr>
              <a:t>The University of Queensland</a:t>
            </a:r>
          </a:p>
          <a:p>
            <a:pPr marL="612775" lvl="1" indent="-342900">
              <a:lnSpc>
                <a:spcPct val="100000"/>
              </a:lnSpc>
              <a:spcBef>
                <a:spcPts val="0"/>
              </a:spcBef>
              <a:spcAft>
                <a:spcPts val="600"/>
              </a:spcAft>
            </a:pPr>
            <a:r>
              <a:rPr lang="en-AU" dirty="0">
                <a:latin typeface="Calibri Light" panose="020F0302020204030204" pitchFamily="34" charset="0"/>
              </a:rPr>
              <a:t>The University of Western Australia</a:t>
            </a:r>
          </a:p>
          <a:p>
            <a:pPr marL="612775" lvl="1" indent="-342900">
              <a:lnSpc>
                <a:spcPct val="100000"/>
              </a:lnSpc>
              <a:spcBef>
                <a:spcPts val="0"/>
              </a:spcBef>
              <a:spcAft>
                <a:spcPts val="600"/>
              </a:spcAft>
            </a:pPr>
            <a:r>
              <a:rPr lang="en-AU" dirty="0">
                <a:latin typeface="Calibri Light" panose="020F0302020204030204" pitchFamily="34" charset="0"/>
              </a:rPr>
              <a:t>International College of Management, Sydney</a:t>
            </a:r>
          </a:p>
        </p:txBody>
      </p:sp>
    </p:spTree>
    <p:extLst>
      <p:ext uri="{BB962C8B-B14F-4D97-AF65-F5344CB8AC3E}">
        <p14:creationId xmlns:p14="http://schemas.microsoft.com/office/powerpoint/2010/main" val="15633463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991" y="170196"/>
            <a:ext cx="8928100" cy="460374"/>
          </a:xfrm>
        </p:spPr>
        <p:txBody>
          <a:bodyPr/>
          <a:lstStyle/>
          <a:p>
            <a:r>
              <a:rPr lang="en-AU" dirty="0"/>
              <a:t>References</a:t>
            </a:r>
          </a:p>
        </p:txBody>
      </p:sp>
      <p:sp>
        <p:nvSpPr>
          <p:cNvPr id="3" name="Content Placeholder 2"/>
          <p:cNvSpPr>
            <a:spLocks noGrp="1"/>
          </p:cNvSpPr>
          <p:nvPr>
            <p:ph sz="half" idx="2"/>
          </p:nvPr>
        </p:nvSpPr>
        <p:spPr>
          <a:xfrm>
            <a:off x="1762593" y="630570"/>
            <a:ext cx="9247003" cy="6227430"/>
          </a:xfrm>
        </p:spPr>
        <p:txBody>
          <a:bodyPr/>
          <a:lstStyle/>
          <a:p>
            <a:pPr marL="533400" indent="-533400"/>
            <a:r>
              <a:rPr lang="en-AU" sz="1800" dirty="0"/>
              <a:t>Stock images from: </a:t>
            </a:r>
            <a:r>
              <a:rPr lang="en-AU" sz="1800" dirty="0">
                <a:hlinkClick r:id="rId3"/>
              </a:rPr>
              <a:t>https://www.pexels.com</a:t>
            </a:r>
            <a:r>
              <a:rPr lang="en-AU" sz="1800" dirty="0"/>
              <a:t> </a:t>
            </a:r>
          </a:p>
          <a:p>
            <a:pPr marL="533400" indent="-533400"/>
            <a:r>
              <a:rPr lang="en-AU" sz="1800" dirty="0"/>
              <a:t>Baird, M. and Clare, J., (2017). Removing the opportunity for contract cheating in business capstones: a crime prevention case study. </a:t>
            </a:r>
            <a:r>
              <a:rPr lang="en-AU" sz="1800" i="1" dirty="0"/>
              <a:t>International Journal for Educational Integrity</a:t>
            </a:r>
            <a:r>
              <a:rPr lang="en-AU" sz="1800" dirty="0"/>
              <a:t> 13(1), p.6.</a:t>
            </a:r>
          </a:p>
          <a:p>
            <a:pPr marL="533400" indent="-533400"/>
            <a:r>
              <a:rPr lang="en-AU" sz="1800" dirty="0" err="1"/>
              <a:t>Barbaranelli</a:t>
            </a:r>
            <a:r>
              <a:rPr lang="en-AU" sz="1800" dirty="0"/>
              <a:t>, C., Farnese, M.L., </a:t>
            </a:r>
            <a:r>
              <a:rPr lang="en-AU" sz="1800" dirty="0" err="1"/>
              <a:t>Tramontano</a:t>
            </a:r>
            <a:r>
              <a:rPr lang="en-AU" sz="1800" dirty="0"/>
              <a:t>, C., </a:t>
            </a:r>
            <a:r>
              <a:rPr lang="en-AU" sz="1800" dirty="0" err="1"/>
              <a:t>Fida</a:t>
            </a:r>
            <a:r>
              <a:rPr lang="en-AU" sz="1800" dirty="0"/>
              <a:t>, R., </a:t>
            </a:r>
            <a:r>
              <a:rPr lang="en-AU" sz="1800" dirty="0" err="1"/>
              <a:t>Ghezzi</a:t>
            </a:r>
            <a:r>
              <a:rPr lang="en-AU" sz="1800" dirty="0"/>
              <a:t>, V., </a:t>
            </a:r>
            <a:r>
              <a:rPr lang="en-AU" sz="1800" dirty="0" err="1"/>
              <a:t>Paciello</a:t>
            </a:r>
            <a:r>
              <a:rPr lang="en-AU" sz="1800" dirty="0"/>
              <a:t>, M. and Long, P., (2018). Machiavellian ways to academic cheating: A mediational and interactional model. </a:t>
            </a:r>
            <a:r>
              <a:rPr lang="en-AU" sz="1800" i="1" dirty="0"/>
              <a:t>Frontiers in Psychology</a:t>
            </a:r>
            <a:r>
              <a:rPr lang="en-AU" sz="1800" dirty="0"/>
              <a:t> 9 (695) </a:t>
            </a:r>
            <a:r>
              <a:rPr lang="en-AU" sz="1800" dirty="0" err="1"/>
              <a:t>doi</a:t>
            </a:r>
            <a:r>
              <a:rPr lang="en-AU" sz="1800" dirty="0"/>
              <a:t>: 10.3389/fpsyg.2018.00695.</a:t>
            </a:r>
          </a:p>
          <a:p>
            <a:pPr marL="533400" indent="-533400"/>
            <a:r>
              <a:rPr lang="en-AU" sz="1800" dirty="0"/>
              <a:t>Bretag, T., Harper, R., Burton, M., Ellis, C., Newton, P., Rozenberg, P., Saddiqui, S. and van Haeringen, K., (2018). Contract cheating: A survey of Australian university students. Studies in Higher Education, pp.1-20. </a:t>
            </a:r>
          </a:p>
          <a:p>
            <a:pPr marL="533400" indent="-533400"/>
            <a:r>
              <a:rPr lang="en-AU" sz="1800" dirty="0"/>
              <a:t>Bretag, T., Harper, R., Rundle, K., Newton, P.M., Ellis, C., Saddiqui, S. and van Haeringen, K., (2019). Contract cheating in Australian higher education: a comparison of non-university higher education providers and universities. </a:t>
            </a:r>
            <a:r>
              <a:rPr lang="en-AU" sz="1800" i="1" dirty="0"/>
              <a:t>Assessment &amp; Evaluation in Higher Education</a:t>
            </a:r>
            <a:r>
              <a:rPr lang="en-AU" sz="1800" dirty="0"/>
              <a:t>, pp.1-15.</a:t>
            </a:r>
          </a:p>
          <a:p>
            <a:pPr marL="533400" indent="-533400"/>
            <a:r>
              <a:rPr lang="en-AU" sz="1800" dirty="0"/>
              <a:t>Bretag, T., Mahmud, S., Wallace, M., Walker, R., James, C., Green, M., East, J., McGowan, U. and Partridge, L. (2011). Core elements of exemplary academic integrity policy in Australian higher education, </a:t>
            </a:r>
            <a:r>
              <a:rPr lang="en-AU" sz="1800" i="1" dirty="0"/>
              <a:t>International Journal for Educational Integrity</a:t>
            </a:r>
            <a:r>
              <a:rPr lang="en-AU" sz="1800" dirty="0"/>
              <a:t> 7(2): 3-12.</a:t>
            </a:r>
          </a:p>
          <a:p>
            <a:pPr marL="533400" indent="-533400"/>
            <a:r>
              <a:rPr lang="en-AU" sz="1800" dirty="0"/>
              <a:t>Brimble, M., (2016). Why Students Cheat: An Exploration of the Motivators of Student Academic Dishonesty in Higher Education. Chapter 26 in T. Bretag (Ed.), </a:t>
            </a:r>
            <a:r>
              <a:rPr lang="en-AU" sz="1800" i="1" dirty="0"/>
              <a:t>Handbook of Academic Integrity </a:t>
            </a:r>
            <a:r>
              <a:rPr lang="en-AU" sz="1800" dirty="0"/>
              <a:t>(Singapore: Springer), pp. 365–382.</a:t>
            </a:r>
          </a:p>
          <a:p>
            <a:pPr marL="533400" indent="-533400"/>
            <a:r>
              <a:rPr lang="en-GB" sz="1800" dirty="0"/>
              <a:t>Curtis, G.J. &amp; Clare, J. (2017). How prevalent is contract cheating and to what extent are students repeat offenders? </a:t>
            </a:r>
            <a:r>
              <a:rPr lang="en-GB" sz="1800" i="1" dirty="0"/>
              <a:t>Journal of Academic Ethics</a:t>
            </a:r>
            <a:r>
              <a:rPr lang="en-GB" sz="1800" dirty="0"/>
              <a:t> 15, pp. 115-124. DOI: 10.1007/s10805-017-9278-x</a:t>
            </a:r>
            <a:endParaRPr lang="en-AU" sz="1800" dirty="0"/>
          </a:p>
          <a:p>
            <a:endParaRPr lang="en-AU" dirty="0"/>
          </a:p>
        </p:txBody>
      </p:sp>
    </p:spTree>
    <p:extLst>
      <p:ext uri="{BB962C8B-B14F-4D97-AF65-F5344CB8AC3E}">
        <p14:creationId xmlns:p14="http://schemas.microsoft.com/office/powerpoint/2010/main" val="42198419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1984" y="112322"/>
            <a:ext cx="8928100" cy="460374"/>
          </a:xfrm>
        </p:spPr>
        <p:txBody>
          <a:bodyPr/>
          <a:lstStyle/>
          <a:p>
            <a:r>
              <a:rPr lang="en-AU"/>
              <a:t>References</a:t>
            </a:r>
          </a:p>
        </p:txBody>
      </p:sp>
      <p:sp>
        <p:nvSpPr>
          <p:cNvPr id="3" name="Content Placeholder 2"/>
          <p:cNvSpPr>
            <a:spLocks noGrp="1"/>
          </p:cNvSpPr>
          <p:nvPr>
            <p:ph sz="half" idx="2"/>
          </p:nvPr>
        </p:nvSpPr>
        <p:spPr>
          <a:xfrm>
            <a:off x="1932973" y="676868"/>
            <a:ext cx="9546122" cy="5626396"/>
          </a:xfrm>
        </p:spPr>
        <p:txBody>
          <a:bodyPr/>
          <a:lstStyle/>
          <a:p>
            <a:pPr marL="355600" indent="-355600"/>
            <a:r>
              <a:rPr lang="en-GB" sz="1800"/>
              <a:t>Curtis, G.J., </a:t>
            </a:r>
            <a:r>
              <a:rPr lang="en-GB" sz="1800" err="1"/>
              <a:t>Cowcher</a:t>
            </a:r>
            <a:r>
              <a:rPr lang="en-GB" sz="1800"/>
              <a:t>, E., Greene, B.R., Rundle, K., Paull, M. and Davis, M.C., (2018). Self-Control, injunctive norms, and descriptive norms predict engagement in plagiarism in a theory of planned </a:t>
            </a:r>
            <a:r>
              <a:rPr lang="en-GB" sz="1800" err="1"/>
              <a:t>behavior</a:t>
            </a:r>
            <a:r>
              <a:rPr lang="en-GB" sz="1800"/>
              <a:t> model. </a:t>
            </a:r>
            <a:r>
              <a:rPr lang="en-GB" sz="1800" i="1"/>
              <a:t>Journal of Academic Ethics 16</a:t>
            </a:r>
            <a:r>
              <a:rPr lang="en-GB" sz="1800"/>
              <a:t>(3), pp.225-239.</a:t>
            </a:r>
            <a:endParaRPr lang="en-AU" sz="1800"/>
          </a:p>
          <a:p>
            <a:pPr marL="355600" indent="-355600"/>
            <a:r>
              <a:rPr lang="en-GB" sz="1800"/>
              <a:t>Curtis, G.J. and </a:t>
            </a:r>
            <a:r>
              <a:rPr lang="en-GB" sz="1800" err="1"/>
              <a:t>Popal</a:t>
            </a:r>
            <a:r>
              <a:rPr lang="en-GB" sz="1800"/>
              <a:t>, R., (2011). An examination of factors related to plagiarism and a five-year follow-up of plagiarism at an Australian university. </a:t>
            </a:r>
            <a:r>
              <a:rPr lang="en-GB" sz="1800" i="1"/>
              <a:t>International Journal for Educational Integrity</a:t>
            </a:r>
            <a:r>
              <a:rPr lang="en-GB" sz="1800"/>
              <a:t>, 7(1), pp.30-42.</a:t>
            </a:r>
            <a:endParaRPr lang="en-AU" sz="1800"/>
          </a:p>
          <a:p>
            <a:pPr marL="355600" indent="-355600"/>
            <a:r>
              <a:rPr lang="en-GB" sz="1800"/>
              <a:t>Curtis, G.J. and Vardanega, L., (2016). Is plagiarism changing over time? A 10-year time-lag study with three points of measurement. </a:t>
            </a:r>
            <a:r>
              <a:rPr lang="en-GB" sz="1800" i="1"/>
              <a:t>Higher Education Research &amp; Development 35</a:t>
            </a:r>
            <a:r>
              <a:rPr lang="en-GB" sz="1800"/>
              <a:t>(6), pp.1167-1179.</a:t>
            </a:r>
            <a:endParaRPr lang="en-AU" sz="1800"/>
          </a:p>
          <a:p>
            <a:pPr marL="355600" indent="-355600"/>
            <a:r>
              <a:rPr lang="en-AU" sz="1800" err="1"/>
              <a:t>Diekhoff</a:t>
            </a:r>
            <a:r>
              <a:rPr lang="en-AU" sz="1800"/>
              <a:t>, G. M., </a:t>
            </a:r>
            <a:r>
              <a:rPr lang="en-AU" sz="1800" err="1"/>
              <a:t>LaBeff</a:t>
            </a:r>
            <a:r>
              <a:rPr lang="en-AU" sz="1800"/>
              <a:t>, E. E., Shinohara, K., &amp; Yasukawa, H. (1999). College Cheating in Japan and the United States. </a:t>
            </a:r>
            <a:r>
              <a:rPr lang="en-AU" sz="1800" i="1"/>
              <a:t>Research in Higher Education</a:t>
            </a:r>
            <a:r>
              <a:rPr lang="en-AU" sz="1800"/>
              <a:t> 40(3), pp. 343–353.</a:t>
            </a:r>
          </a:p>
          <a:p>
            <a:pPr marL="355600" indent="-355600"/>
            <a:r>
              <a:rPr lang="en-AU" sz="1800"/>
              <a:t>Ellery, K. (2008). An Investigation into Electronic-Source Plagiarism in a First-Year Essay Assignment. </a:t>
            </a:r>
            <a:r>
              <a:rPr lang="en-AU" sz="1800" i="1"/>
              <a:t>Assessment &amp; Evaluation in Higher Education</a:t>
            </a:r>
            <a:r>
              <a:rPr lang="en-AU" sz="1800"/>
              <a:t> 33(6), pp. 607–617.</a:t>
            </a:r>
          </a:p>
          <a:p>
            <a:pPr marL="355600" indent="-355600"/>
            <a:r>
              <a:rPr lang="en-GB" sz="1800" err="1"/>
              <a:t>Foltynek</a:t>
            </a:r>
            <a:r>
              <a:rPr lang="en-GB" sz="1800"/>
              <a:t>, T., </a:t>
            </a:r>
            <a:r>
              <a:rPr lang="en-GB" sz="1800" err="1"/>
              <a:t>Kravjar</a:t>
            </a:r>
            <a:r>
              <a:rPr lang="en-GB" sz="1800"/>
              <a:t>, J., &amp; Glendinning, I. (2014). Case study: Policies, Strategies and Responses to Plagiarism in Slovakia. </a:t>
            </a:r>
            <a:r>
              <a:rPr lang="en-GB" sz="1800" i="1"/>
              <a:t>Journal on Efficiency and Responsibility in Education and Science</a:t>
            </a:r>
            <a:r>
              <a:rPr lang="en-GB" sz="1800"/>
              <a:t> 7(1), pp. 19–25.</a:t>
            </a:r>
            <a:endParaRPr lang="en-AU" sz="1800"/>
          </a:p>
          <a:p>
            <a:pPr marL="355600" indent="-355600"/>
            <a:r>
              <a:rPr lang="en-AU" sz="1800"/>
              <a:t>Franklyn-Stokes, A., &amp; Newstead, S. E. (1995). Undergraduate Cheating: Who Does What and Why? </a:t>
            </a:r>
            <a:r>
              <a:rPr lang="en-AU" sz="1800" i="1"/>
              <a:t>Studies in Higher Education</a:t>
            </a:r>
            <a:r>
              <a:rPr lang="en-AU" sz="1800"/>
              <a:t> 20(2), pp. 159</a:t>
            </a:r>
            <a:r>
              <a:rPr lang="en-GB" sz="1800"/>
              <a:t>–</a:t>
            </a:r>
            <a:r>
              <a:rPr lang="en-AU" sz="1800"/>
              <a:t>172.  DOI: 10.1080/03075079512331381673</a:t>
            </a:r>
          </a:p>
          <a:p>
            <a:pPr marL="355600" indent="-355600"/>
            <a:r>
              <a:rPr lang="en-AU" sz="1800"/>
              <a:t>Gilmore, J., Strickland, D., Timmerman, B., Maher, M., &amp; </a:t>
            </a:r>
            <a:r>
              <a:rPr lang="en-AU" sz="1800" err="1"/>
              <a:t>Feldon</a:t>
            </a:r>
            <a:r>
              <a:rPr lang="en-AU" sz="1800"/>
              <a:t>, D. (2010). ‘Weeds in the Flower Garden’: An Exploration of Plagiarism in Graduate Students Research Proposals and its Connection to Enculturation, ESL, and Contextual Factors. </a:t>
            </a:r>
            <a:r>
              <a:rPr lang="en-AU" sz="1800" i="1"/>
              <a:t>International Journal for Educational Integrity </a:t>
            </a:r>
            <a:r>
              <a:rPr lang="en-AU" sz="1800"/>
              <a:t>6, pp. 13</a:t>
            </a:r>
            <a:r>
              <a:rPr lang="en-GB" sz="1800"/>
              <a:t>–</a:t>
            </a:r>
            <a:r>
              <a:rPr lang="en-AU" sz="1800"/>
              <a:t>28.</a:t>
            </a:r>
          </a:p>
          <a:p>
            <a:r>
              <a:rPr lang="en-AU" sz="1800"/>
              <a:t> </a:t>
            </a:r>
          </a:p>
          <a:p>
            <a:endParaRPr lang="en-AU" sz="1800"/>
          </a:p>
        </p:txBody>
      </p:sp>
    </p:spTree>
    <p:extLst>
      <p:ext uri="{BB962C8B-B14F-4D97-AF65-F5344CB8AC3E}">
        <p14:creationId xmlns:p14="http://schemas.microsoft.com/office/powerpoint/2010/main" val="24759504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1543" y="135471"/>
            <a:ext cx="8928100" cy="460374"/>
          </a:xfrm>
        </p:spPr>
        <p:txBody>
          <a:bodyPr/>
          <a:lstStyle/>
          <a:p>
            <a:r>
              <a:rPr lang="en-AU"/>
              <a:t>References</a:t>
            </a:r>
          </a:p>
        </p:txBody>
      </p:sp>
      <p:sp>
        <p:nvSpPr>
          <p:cNvPr id="3" name="Content Placeholder 2"/>
          <p:cNvSpPr>
            <a:spLocks noGrp="1"/>
          </p:cNvSpPr>
          <p:nvPr>
            <p:ph sz="half" idx="2"/>
          </p:nvPr>
        </p:nvSpPr>
        <p:spPr>
          <a:xfrm>
            <a:off x="1757529" y="676868"/>
            <a:ext cx="9247003" cy="5626396"/>
          </a:xfrm>
        </p:spPr>
        <p:txBody>
          <a:bodyPr/>
          <a:lstStyle/>
          <a:p>
            <a:pPr marL="355600" indent="-355600"/>
            <a:r>
              <a:rPr lang="en-AU" sz="1800"/>
              <a:t>Harper, R., Bretag, T., Ellis, C., Newton, P., </a:t>
            </a:r>
            <a:r>
              <a:rPr lang="en-AU" sz="1800" err="1"/>
              <a:t>Rozenberg</a:t>
            </a:r>
            <a:r>
              <a:rPr lang="en-AU" sz="1800"/>
              <a:t>, P., </a:t>
            </a:r>
            <a:r>
              <a:rPr lang="en-AU" sz="1800" err="1"/>
              <a:t>Saddiqui</a:t>
            </a:r>
            <a:r>
              <a:rPr lang="en-AU" sz="1800"/>
              <a:t>, S. and van </a:t>
            </a:r>
            <a:r>
              <a:rPr lang="en-AU" sz="1800" err="1"/>
              <a:t>Haeringen</a:t>
            </a:r>
            <a:r>
              <a:rPr lang="en-AU" sz="1800"/>
              <a:t>, K., (2018). Contract cheating: a survey of Australian university staff. </a:t>
            </a:r>
            <a:r>
              <a:rPr lang="en-AU" sz="1800" i="1"/>
              <a:t>Studies in Higher Education</a:t>
            </a:r>
            <a:r>
              <a:rPr lang="en-AU" sz="1800"/>
              <a:t>, pp.1-17.</a:t>
            </a:r>
          </a:p>
          <a:p>
            <a:pPr marL="355600" indent="-355600"/>
            <a:r>
              <a:rPr lang="en-AU" sz="1800"/>
              <a:t>Higher Education Academy (HEA). (2011a). </a:t>
            </a:r>
            <a:r>
              <a:rPr lang="en-AU" sz="1800" i="1"/>
              <a:t>Policy works: Recommendations for Reviewing Policy to Manage Unacceptable Academic Practice in Higher Education</a:t>
            </a:r>
            <a:r>
              <a:rPr lang="en-AU" sz="1800"/>
              <a:t>. Retrieved from </a:t>
            </a:r>
            <a:r>
              <a:rPr lang="en-AU" sz="1800" u="sng">
                <a:hlinkClick r:id="rId3"/>
              </a:rPr>
              <a:t>http://www.heacademy.ac.uk/resources/detail/academicintegrity/policy_works</a:t>
            </a:r>
            <a:endParaRPr lang="en-AU" sz="1800"/>
          </a:p>
          <a:p>
            <a:pPr marL="355600" indent="-355600"/>
            <a:r>
              <a:rPr lang="en-AU" sz="1800"/>
              <a:t>Higher Education Academy (HEA). (2011b). </a:t>
            </a:r>
            <a:r>
              <a:rPr lang="en-AU" sz="1800" i="1"/>
              <a:t>Supporting Academic Integrity: Approaches and Resources for Higher Education. </a:t>
            </a:r>
            <a:r>
              <a:rPr lang="en-AU" sz="1800"/>
              <a:t> Retrieved from </a:t>
            </a:r>
            <a:r>
              <a:rPr lang="en-AU" sz="1800" u="sng">
                <a:hlinkClick r:id="rId4"/>
              </a:rPr>
              <a:t>https://www.heacademy.ac.uk/system/files/supportingacademicintegrity_v2_0.pdf</a:t>
            </a:r>
            <a:r>
              <a:rPr lang="en-AU" sz="1800"/>
              <a:t> </a:t>
            </a:r>
          </a:p>
          <a:p>
            <a:pPr marL="355600" indent="-355600"/>
            <a:r>
              <a:rPr lang="en-AU" sz="1800"/>
              <a:t>Husain, F.M., Al-</a:t>
            </a:r>
            <a:r>
              <a:rPr lang="en-AU" sz="1800" err="1"/>
              <a:t>Shaibani</a:t>
            </a:r>
            <a:r>
              <a:rPr lang="en-AU" sz="1800"/>
              <a:t>, G.K.S. and </a:t>
            </a:r>
            <a:r>
              <a:rPr lang="en-AU" sz="1800" err="1"/>
              <a:t>Mahfoodh</a:t>
            </a:r>
            <a:r>
              <a:rPr lang="en-AU" sz="1800"/>
              <a:t>, O.H.A., (2017). Perceptions of and attitudes toward plagiarism and factors contributing to plagiarism: A review of studies. </a:t>
            </a:r>
            <a:r>
              <a:rPr lang="en-AU" sz="1800" i="1"/>
              <a:t>Journal of Academic Ethics</a:t>
            </a:r>
            <a:r>
              <a:rPr lang="en-AU" sz="1800"/>
              <a:t> 15(2), pp.167-195.</a:t>
            </a:r>
          </a:p>
          <a:p>
            <a:pPr marL="355600" indent="-355600"/>
            <a:r>
              <a:rPr lang="en-AU" sz="1800" err="1"/>
              <a:t>Kremmer</a:t>
            </a:r>
            <a:r>
              <a:rPr lang="en-AU" sz="1800"/>
              <a:t>, M. L., Brimble, M. A., &amp; Stevenson-Clarke, P. (2007). Investigating the Probability of Student Cheating: The Relevance of Student Characteristics, Assessment Items, Perceptions of Prevalence and History of Engagement. </a:t>
            </a:r>
            <a:r>
              <a:rPr lang="en-AU" sz="1800" i="1"/>
              <a:t>International Journal for Educational Integrity</a:t>
            </a:r>
            <a:r>
              <a:rPr lang="en-AU" sz="1800"/>
              <a:t> 3(2), pp. 3–17.</a:t>
            </a:r>
          </a:p>
          <a:p>
            <a:pPr marL="355600" indent="-355600"/>
            <a:r>
              <a:rPr lang="en-AU" sz="1800"/>
              <a:t>McCabe, D. L. (1992). The Influence of Situational Ethics on Cheating Among College Students. </a:t>
            </a:r>
            <a:r>
              <a:rPr lang="en-AU" sz="1800" i="1"/>
              <a:t>Sociological Inquiry</a:t>
            </a:r>
            <a:r>
              <a:rPr lang="en-AU" sz="1800"/>
              <a:t> 62, pp. 365–374. </a:t>
            </a:r>
          </a:p>
          <a:p>
            <a:pPr marL="355600" indent="-355600"/>
            <a:r>
              <a:rPr lang="en-AU" sz="1800"/>
              <a:t>McCabe, D. L. &amp; Trevino, L. K. (1993). Academic Dishonesty: </a:t>
            </a:r>
            <a:r>
              <a:rPr lang="en-AU" sz="1800" err="1"/>
              <a:t>Honor</a:t>
            </a:r>
            <a:r>
              <a:rPr lang="en-AU" sz="1800"/>
              <a:t> Codes and Other Contextual Influences. </a:t>
            </a:r>
            <a:r>
              <a:rPr lang="en-AU" sz="1800" i="1"/>
              <a:t>Journal of Higher Education</a:t>
            </a:r>
            <a:r>
              <a:rPr lang="en-AU" sz="1800"/>
              <a:t> 64, pp. 522–538. </a:t>
            </a:r>
          </a:p>
          <a:p>
            <a:pPr marL="355600" indent="-355600"/>
            <a:r>
              <a:rPr lang="en-AU" sz="1800"/>
              <a:t>McCabe, D.L. &amp; Trevino L. K. (1995). Cheating among Business Students: A Challenge for Business Leaders and Educators. </a:t>
            </a:r>
            <a:r>
              <a:rPr lang="en-AU" sz="1800" i="1"/>
              <a:t>Journal of Management Education</a:t>
            </a:r>
            <a:r>
              <a:rPr lang="en-AU" sz="1800"/>
              <a:t> 19(2), pp. 205–218.</a:t>
            </a:r>
          </a:p>
          <a:p>
            <a:endParaRPr lang="en-AU" sz="1800"/>
          </a:p>
        </p:txBody>
      </p:sp>
    </p:spTree>
    <p:extLst>
      <p:ext uri="{BB962C8B-B14F-4D97-AF65-F5344CB8AC3E}">
        <p14:creationId xmlns:p14="http://schemas.microsoft.com/office/powerpoint/2010/main" val="26526297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1543" y="216494"/>
            <a:ext cx="8928100" cy="460374"/>
          </a:xfrm>
        </p:spPr>
        <p:txBody>
          <a:bodyPr/>
          <a:lstStyle/>
          <a:p>
            <a:r>
              <a:rPr lang="en-AU"/>
              <a:t>References</a:t>
            </a:r>
          </a:p>
        </p:txBody>
      </p:sp>
      <p:sp>
        <p:nvSpPr>
          <p:cNvPr id="3" name="Content Placeholder 2"/>
          <p:cNvSpPr>
            <a:spLocks noGrp="1"/>
          </p:cNvSpPr>
          <p:nvPr>
            <p:ph sz="half" idx="2"/>
          </p:nvPr>
        </p:nvSpPr>
        <p:spPr>
          <a:xfrm>
            <a:off x="1701480" y="908362"/>
            <a:ext cx="9789190" cy="5626396"/>
          </a:xfrm>
        </p:spPr>
        <p:txBody>
          <a:bodyPr/>
          <a:lstStyle/>
          <a:p>
            <a:pPr marL="355600" indent="-355600">
              <a:lnSpc>
                <a:spcPct val="100000"/>
              </a:lnSpc>
              <a:spcBef>
                <a:spcPts val="0"/>
              </a:spcBef>
            </a:pPr>
            <a:r>
              <a:rPr lang="en-AU" sz="1800" dirty="0"/>
              <a:t>McCabe, D.L. &amp; Trevino L. K. (1995). Cheating among Business Students: A Challenge for Business Leaders and Educators. </a:t>
            </a:r>
            <a:r>
              <a:rPr lang="en-AU" sz="1800" i="1" dirty="0"/>
              <a:t>Journal of Management Education</a:t>
            </a:r>
            <a:r>
              <a:rPr lang="en-AU" sz="1800" dirty="0"/>
              <a:t> 19(2), pp. 205–218.</a:t>
            </a:r>
          </a:p>
          <a:p>
            <a:pPr marL="355600" indent="-355600">
              <a:lnSpc>
                <a:spcPct val="100000"/>
              </a:lnSpc>
              <a:spcBef>
                <a:spcPts val="0"/>
              </a:spcBef>
            </a:pPr>
            <a:r>
              <a:rPr lang="en-AU" sz="1800" dirty="0"/>
              <a:t>McCullough, M., and Holmberg, M. (2005). Using the Google Search Engine to Detect Word-For-Word Plagiarism in Master’s Theses: A Preliminary Study. </a:t>
            </a:r>
            <a:r>
              <a:rPr lang="en-AU" sz="1800" i="1" dirty="0"/>
              <a:t>College Student Journal</a:t>
            </a:r>
            <a:r>
              <a:rPr lang="en-AU" sz="1800" dirty="0"/>
              <a:t> 39, pp. 435–441. </a:t>
            </a:r>
          </a:p>
          <a:p>
            <a:pPr marL="355600" indent="-355600">
              <a:lnSpc>
                <a:spcPct val="100000"/>
              </a:lnSpc>
              <a:spcBef>
                <a:spcPts val="0"/>
              </a:spcBef>
            </a:pPr>
            <a:r>
              <a:rPr lang="en-AU" sz="1800" dirty="0"/>
              <a:t>Marsden H., Carroll M., &amp; Neill J. T. (2005). Who cheats at university? A Self-Report Study of Dishonest Academic Behaviours in a Sample of Australian University Students </a:t>
            </a:r>
            <a:r>
              <a:rPr lang="en-AU" sz="1800" i="1" dirty="0"/>
              <a:t>Australian Journal of Psychology</a:t>
            </a:r>
            <a:r>
              <a:rPr lang="en-AU" sz="1800" dirty="0"/>
              <a:t> 57, pp. 1-10.</a:t>
            </a:r>
          </a:p>
          <a:p>
            <a:pPr marL="355600" indent="-355600">
              <a:lnSpc>
                <a:spcPct val="100000"/>
              </a:lnSpc>
              <a:spcBef>
                <a:spcPts val="0"/>
              </a:spcBef>
            </a:pPr>
            <a:r>
              <a:rPr lang="en-AU" sz="1800" dirty="0"/>
              <a:t>Moss, S.A., White, B. and Lee, J., (2018). A systematic review into the psychological causes and correlates of plagiarism. </a:t>
            </a:r>
            <a:r>
              <a:rPr lang="en-AU" sz="1800" i="1" dirty="0"/>
              <a:t>Ethics &amp; </a:t>
            </a:r>
            <a:r>
              <a:rPr lang="en-AU" sz="1800" i="1" dirty="0" err="1"/>
              <a:t>Behavior</a:t>
            </a:r>
            <a:r>
              <a:rPr lang="en-AU" sz="1800" dirty="0"/>
              <a:t> 28(4), pp.261-283.</a:t>
            </a:r>
          </a:p>
          <a:p>
            <a:pPr marL="355600" indent="-355600">
              <a:lnSpc>
                <a:spcPct val="100000"/>
              </a:lnSpc>
              <a:spcBef>
                <a:spcPts val="0"/>
              </a:spcBef>
            </a:pPr>
            <a:r>
              <a:rPr lang="en-AU" sz="1800" dirty="0"/>
              <a:t>Park, C. (2003).</a:t>
            </a:r>
            <a:r>
              <a:rPr lang="en-AU" sz="1800" i="1" dirty="0"/>
              <a:t> </a:t>
            </a:r>
            <a:r>
              <a:rPr lang="en-AU" sz="1800" dirty="0"/>
              <a:t>In Other (People’s) Words: Plagiarism by University Students - Literature and Lessons. </a:t>
            </a:r>
            <a:r>
              <a:rPr lang="en-AU" sz="1800" i="1" dirty="0"/>
              <a:t>Assessment &amp; Evaluation in Higher Education </a:t>
            </a:r>
            <a:r>
              <a:rPr lang="en-AU" sz="1800" dirty="0"/>
              <a:t>28(5), pp. 471–488. DOI: 10.1080/0260293032000120352.</a:t>
            </a:r>
          </a:p>
          <a:p>
            <a:pPr marL="355600" indent="-355600">
              <a:lnSpc>
                <a:spcPct val="100000"/>
              </a:lnSpc>
              <a:spcBef>
                <a:spcPts val="0"/>
              </a:spcBef>
            </a:pPr>
            <a:r>
              <a:rPr lang="en-AU" sz="1800" dirty="0"/>
              <a:t>Rigby, D., Burton, M., Balcombe, K., Bateman, I., and </a:t>
            </a:r>
            <a:r>
              <a:rPr lang="en-AU" sz="1800" dirty="0" err="1"/>
              <a:t>Mulatu</a:t>
            </a:r>
            <a:r>
              <a:rPr lang="en-AU" sz="1800" dirty="0"/>
              <a:t>, A. (2015). Contract Cheating and the Market in Essays. </a:t>
            </a:r>
            <a:r>
              <a:rPr lang="en-AU" sz="1800" i="1" dirty="0"/>
              <a:t>Journal of Economic Behaviour and Organization</a:t>
            </a:r>
            <a:r>
              <a:rPr lang="en-AU" sz="1800" dirty="0"/>
              <a:t> 111, pp. 23–37.</a:t>
            </a:r>
          </a:p>
          <a:p>
            <a:pPr marL="355600" indent="-355600">
              <a:lnSpc>
                <a:spcPct val="100000"/>
              </a:lnSpc>
              <a:spcBef>
                <a:spcPts val="0"/>
              </a:spcBef>
            </a:pPr>
            <a:r>
              <a:rPr lang="en-AU" sz="1800" dirty="0"/>
              <a:t>Rowland, S., Slade, C., Wong, K.S. &amp; Whiting, B. (2018). ‘Just turn to us’: the   persuasive features of contract cheating websites, </a:t>
            </a:r>
            <a:r>
              <a:rPr lang="en-AU" sz="1800" i="1" dirty="0"/>
              <a:t>Assessment &amp; Evaluation in</a:t>
            </a:r>
          </a:p>
          <a:p>
            <a:pPr marL="355600">
              <a:lnSpc>
                <a:spcPct val="100000"/>
              </a:lnSpc>
              <a:spcBef>
                <a:spcPts val="0"/>
              </a:spcBef>
            </a:pPr>
            <a:r>
              <a:rPr lang="en-AU" sz="1800" i="1" dirty="0"/>
              <a:t>Higher Education, </a:t>
            </a:r>
            <a:r>
              <a:rPr lang="en-AU" sz="1800" dirty="0"/>
              <a:t>43:4, 652-665, </a:t>
            </a:r>
            <a:r>
              <a:rPr lang="en-AU" sz="1800" dirty="0" err="1"/>
              <a:t>doi</a:t>
            </a:r>
            <a:r>
              <a:rPr lang="en-AU" sz="1800" dirty="0"/>
              <a:t>: 10.1080/02602938.2017.1391948 </a:t>
            </a:r>
            <a:endParaRPr lang="en-AU" sz="1800" dirty="0">
              <a:solidFill>
                <a:srgbClr val="FF0000"/>
              </a:solidFill>
            </a:endParaRPr>
          </a:p>
          <a:p>
            <a:pPr marL="355600" indent="-355600">
              <a:lnSpc>
                <a:spcPct val="100000"/>
              </a:lnSpc>
              <a:spcBef>
                <a:spcPts val="0"/>
              </a:spcBef>
            </a:pPr>
            <a:r>
              <a:rPr lang="en-AU" sz="1800" dirty="0"/>
              <a:t>Rundle, K., Curtis G. J., &amp; Clare, J. (2019). Why students don’t engage in contract cheating. </a:t>
            </a:r>
            <a:r>
              <a:rPr lang="en-AU" sz="1800" i="1" dirty="0"/>
              <a:t>Frontiers in Psychology.</a:t>
            </a:r>
            <a:r>
              <a:rPr lang="en-AU" sz="1800" dirty="0"/>
              <a:t> </a:t>
            </a:r>
            <a:r>
              <a:rPr lang="en-US" sz="1800" dirty="0" err="1">
                <a:ea typeface="+mn-lt"/>
                <a:cs typeface="+mn-lt"/>
              </a:rPr>
              <a:t>doi</a:t>
            </a:r>
            <a:r>
              <a:rPr lang="en-US" sz="1800" dirty="0">
                <a:ea typeface="+mn-lt"/>
                <a:cs typeface="+mn-lt"/>
              </a:rPr>
              <a:t>: 10.3389/fpsyg.2019.02229</a:t>
            </a:r>
          </a:p>
          <a:p>
            <a:pPr marL="355600" indent="-355600"/>
            <a:endParaRPr lang="en-AU" sz="1800" dirty="0"/>
          </a:p>
          <a:p>
            <a:pPr marL="355600" indent="-355600"/>
            <a:endParaRPr lang="en-AU" sz="1800" dirty="0"/>
          </a:p>
        </p:txBody>
      </p:sp>
    </p:spTree>
    <p:extLst>
      <p:ext uri="{BB962C8B-B14F-4D97-AF65-F5344CB8AC3E}">
        <p14:creationId xmlns:p14="http://schemas.microsoft.com/office/powerpoint/2010/main" val="19371792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1543" y="216494"/>
            <a:ext cx="8928100" cy="460374"/>
          </a:xfrm>
        </p:spPr>
        <p:txBody>
          <a:bodyPr/>
          <a:lstStyle/>
          <a:p>
            <a:r>
              <a:rPr lang="en-AU"/>
              <a:t>References</a:t>
            </a:r>
          </a:p>
        </p:txBody>
      </p:sp>
      <p:sp>
        <p:nvSpPr>
          <p:cNvPr id="3" name="Content Placeholder 2"/>
          <p:cNvSpPr>
            <a:spLocks noGrp="1"/>
          </p:cNvSpPr>
          <p:nvPr>
            <p:ph sz="half" idx="2"/>
          </p:nvPr>
        </p:nvSpPr>
        <p:spPr>
          <a:xfrm>
            <a:off x="1594871" y="927039"/>
            <a:ext cx="10124856" cy="5930961"/>
          </a:xfrm>
        </p:spPr>
        <p:txBody>
          <a:bodyPr/>
          <a:lstStyle/>
          <a:p>
            <a:pPr marL="355600" lvl="0" indent="-355600"/>
            <a:r>
              <a:rPr lang="en-GB" sz="1800" dirty="0">
                <a:solidFill>
                  <a:srgbClr val="000000"/>
                </a:solidFill>
              </a:rPr>
              <a:t>Siaputra, I.B., (2013). The 4PA of plagiarism: A psycho-academic profile of plagiarists. </a:t>
            </a:r>
            <a:r>
              <a:rPr lang="en-GB" sz="1800" i="1" dirty="0">
                <a:solidFill>
                  <a:srgbClr val="000000"/>
                </a:solidFill>
              </a:rPr>
              <a:t>International Journal for Educational Integrity</a:t>
            </a:r>
            <a:r>
              <a:rPr lang="en-GB" sz="1800" dirty="0">
                <a:solidFill>
                  <a:srgbClr val="000000"/>
                </a:solidFill>
              </a:rPr>
              <a:t> 9(2).</a:t>
            </a:r>
          </a:p>
          <a:p>
            <a:pPr marL="355600" lvl="0" indent="-355600"/>
            <a:r>
              <a:rPr lang="en-AU" sz="1800" dirty="0">
                <a:solidFill>
                  <a:srgbClr val="000000"/>
                </a:solidFill>
              </a:rPr>
              <a:t>Scanlon, P. M., &amp; </a:t>
            </a:r>
            <a:r>
              <a:rPr lang="en-AU" sz="1800" dirty="0" err="1">
                <a:solidFill>
                  <a:srgbClr val="000000"/>
                </a:solidFill>
              </a:rPr>
              <a:t>Neuman</a:t>
            </a:r>
            <a:r>
              <a:rPr lang="en-AU" sz="1800" dirty="0">
                <a:solidFill>
                  <a:srgbClr val="000000"/>
                </a:solidFill>
              </a:rPr>
              <a:t>, D.R. (2002). Internet Plagiarism Among College Students. </a:t>
            </a:r>
            <a:r>
              <a:rPr lang="en-AU" sz="1800" i="1" dirty="0">
                <a:solidFill>
                  <a:srgbClr val="000000"/>
                </a:solidFill>
              </a:rPr>
              <a:t>Journal of College Student Development </a:t>
            </a:r>
            <a:r>
              <a:rPr lang="en-AU" sz="1800" dirty="0">
                <a:solidFill>
                  <a:srgbClr val="000000"/>
                </a:solidFill>
              </a:rPr>
              <a:t>43(3), pp. 374-385.</a:t>
            </a:r>
          </a:p>
          <a:p>
            <a:pPr marL="355600" indent="-355600"/>
            <a:r>
              <a:rPr lang="en-AU" sz="1800" dirty="0"/>
              <a:t>Segal, S., </a:t>
            </a:r>
            <a:r>
              <a:rPr lang="en-AU" sz="1800" dirty="0" err="1"/>
              <a:t>Gelfand</a:t>
            </a:r>
            <a:r>
              <a:rPr lang="en-AU" sz="1800" dirty="0"/>
              <a:t>, B. J., Hurwitz, S., Berkowitz, L., Ashley, S. W., </a:t>
            </a:r>
            <a:r>
              <a:rPr lang="en-AU" sz="1800" dirty="0" err="1"/>
              <a:t>Nadel</a:t>
            </a:r>
            <a:r>
              <a:rPr lang="en-AU" sz="1800" dirty="0"/>
              <a:t>, E. S. &amp; Katz, J. T. (2010). Plagiarism in Residency Application Essays. </a:t>
            </a:r>
            <a:r>
              <a:rPr lang="en-AU" sz="1800" i="1" dirty="0"/>
              <a:t>Annals of Internal Medicine</a:t>
            </a:r>
            <a:r>
              <a:rPr lang="en-AU" sz="1800" dirty="0"/>
              <a:t> 153(2), pp. 112–121. </a:t>
            </a:r>
          </a:p>
          <a:p>
            <a:pPr marL="355600" indent="-355600"/>
            <a:r>
              <a:rPr lang="en-AU" sz="1800" dirty="0"/>
              <a:t>Smyth, M., &amp; Davis, J. (2004). Perceptions of Dishonesty Among Two-Year College Students: Academic Versus Business Situations. </a:t>
            </a:r>
            <a:r>
              <a:rPr lang="en-AU" sz="1800" i="1" dirty="0"/>
              <a:t>Journal of Business Ethics </a:t>
            </a:r>
            <a:r>
              <a:rPr lang="en-AU" sz="1800" dirty="0"/>
              <a:t>51, pp. 63-73.</a:t>
            </a:r>
          </a:p>
          <a:p>
            <a:pPr marL="360363" indent="-360363"/>
            <a:r>
              <a:rPr lang="en-AU" sz="1800" dirty="0">
                <a:ea typeface="+mn-lt"/>
                <a:cs typeface="+mn-lt"/>
              </a:rPr>
              <a:t>Spies, M. &amp; McNeill, M. (2017) Holistic Curriculum Transformation: A Scalable Model for Student Success. </a:t>
            </a:r>
            <a:r>
              <a:rPr lang="en-AU" sz="1800" i="1" dirty="0">
                <a:ea typeface="+mn-lt"/>
                <a:cs typeface="+mn-lt"/>
              </a:rPr>
              <a:t>Proceedings of Tertiary Education Quality and Standards (TEQSA) Conference,</a:t>
            </a:r>
            <a:r>
              <a:rPr lang="en-AU" sz="1800" dirty="0">
                <a:ea typeface="+mn-lt"/>
                <a:cs typeface="+mn-lt"/>
              </a:rPr>
              <a:t> Melbourne, Australia. Retrieved from:</a:t>
            </a:r>
            <a:endParaRPr lang="en-AU" dirty="0"/>
          </a:p>
          <a:p>
            <a:pPr marL="360363"/>
            <a:r>
              <a:rPr lang="en-AU" sz="1800" dirty="0">
                <a:ea typeface="+mn-lt"/>
                <a:cs typeface="+mn-lt"/>
                <a:hlinkClick r:id="rId3"/>
              </a:rPr>
              <a:t>https://www.hes.edu.au/resources/2017-teqsa-conference-proceedings</a:t>
            </a:r>
            <a:endParaRPr lang="en-AU" sz="1800" dirty="0">
              <a:cs typeface="Arial"/>
            </a:endParaRPr>
          </a:p>
          <a:p>
            <a:pPr marL="355600" indent="-355600"/>
            <a:r>
              <a:rPr lang="en-AU" sz="1800" dirty="0"/>
              <a:t>Tindall, I. K., &amp; Curtis, G. J. (in press). Negative emotionality is related to more positive attitudes toward plagiarism. </a:t>
            </a:r>
            <a:r>
              <a:rPr lang="en-AU" sz="1800" i="1" dirty="0"/>
              <a:t>Journal of Academic Ethics</a:t>
            </a:r>
            <a:r>
              <a:rPr lang="en-AU" sz="1800" dirty="0"/>
              <a:t>. </a:t>
            </a:r>
            <a:r>
              <a:rPr lang="en-AU" sz="1800" dirty="0" err="1"/>
              <a:t>doi</a:t>
            </a:r>
            <a:r>
              <a:rPr lang="en-AU" sz="1800" dirty="0"/>
              <a:t>: 10.1007/s10805-019-09343-3</a:t>
            </a:r>
          </a:p>
          <a:p>
            <a:r>
              <a:rPr lang="en-AU" sz="1800" dirty="0"/>
              <a:t>Universities Australia (2017). </a:t>
            </a:r>
            <a:r>
              <a:rPr lang="en-AU" sz="1800" i="1" dirty="0"/>
              <a:t>Academic Integrity Best Practice Principles</a:t>
            </a:r>
            <a:r>
              <a:rPr lang="en-AU" sz="1800" dirty="0"/>
              <a:t>, </a:t>
            </a:r>
            <a:r>
              <a:rPr lang="en-AU" sz="1800" u="sng" dirty="0">
                <a:hlinkClick r:id="rId4"/>
              </a:rPr>
              <a:t>https://www.universitiesaustralia.edu.au/wp-content/uploads/2019/06/UA-Academic-Integrity-Best-Practice-Principles.pdf</a:t>
            </a:r>
            <a:r>
              <a:rPr lang="en-AU" sz="1800" dirty="0"/>
              <a:t> </a:t>
            </a:r>
          </a:p>
          <a:p>
            <a:r>
              <a:rPr lang="en-AU" sz="1800" dirty="0"/>
              <a:t> Wallace, M.J. and Newton, P.M., (2014). Turnaround time and market capacity in contract cheating. </a:t>
            </a:r>
            <a:r>
              <a:rPr lang="en-AU" sz="1800" i="1" dirty="0"/>
              <a:t>Educational Studies</a:t>
            </a:r>
            <a:r>
              <a:rPr lang="en-AU" sz="1800" dirty="0"/>
              <a:t> 40(2), pp.233-236.</a:t>
            </a:r>
          </a:p>
          <a:p>
            <a:pPr marL="355600" indent="-355600"/>
            <a:endParaRPr lang="en-AU" sz="1800" dirty="0"/>
          </a:p>
        </p:txBody>
      </p:sp>
    </p:spTree>
    <p:extLst>
      <p:ext uri="{BB962C8B-B14F-4D97-AF65-F5344CB8AC3E}">
        <p14:creationId xmlns:p14="http://schemas.microsoft.com/office/powerpoint/2010/main" val="9411114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7225" y="641362"/>
            <a:ext cx="8928100" cy="460374"/>
          </a:xfrm>
        </p:spPr>
        <p:txBody>
          <a:bodyPr/>
          <a:lstStyle/>
          <a:p>
            <a:pPr algn="l"/>
            <a:r>
              <a:rPr lang="en-AU"/>
              <a:t>Links to academic integrity organisations</a:t>
            </a:r>
          </a:p>
        </p:txBody>
      </p:sp>
      <p:sp>
        <p:nvSpPr>
          <p:cNvPr id="4" name="Content Placeholder 3"/>
          <p:cNvSpPr>
            <a:spLocks noGrp="1"/>
          </p:cNvSpPr>
          <p:nvPr>
            <p:ph sz="half" idx="2"/>
          </p:nvPr>
        </p:nvSpPr>
        <p:spPr>
          <a:xfrm>
            <a:off x="1817225" y="1521886"/>
            <a:ext cx="9380498" cy="5040960"/>
          </a:xfrm>
        </p:spPr>
        <p:txBody>
          <a:bodyPr/>
          <a:lstStyle/>
          <a:p>
            <a:pPr marL="342900" indent="-342900">
              <a:lnSpc>
                <a:spcPct val="100000"/>
              </a:lnSpc>
              <a:spcBef>
                <a:spcPts val="0"/>
              </a:spcBef>
              <a:spcAft>
                <a:spcPts val="600"/>
              </a:spcAft>
              <a:buFont typeface="Arial" panose="020B0604020202020204" pitchFamily="34" charset="0"/>
              <a:buChar char="•"/>
            </a:pPr>
            <a:r>
              <a:rPr lang="en-AU"/>
              <a:t>Asia Pacific Forum on Educational Integrity</a:t>
            </a:r>
          </a:p>
          <a:p>
            <a:pPr>
              <a:lnSpc>
                <a:spcPct val="100000"/>
              </a:lnSpc>
              <a:spcBef>
                <a:spcPts val="0"/>
              </a:spcBef>
              <a:spcAft>
                <a:spcPts val="600"/>
              </a:spcAft>
            </a:pPr>
            <a:r>
              <a:rPr lang="en-AU">
                <a:hlinkClick r:id="rId3"/>
              </a:rPr>
              <a:t>www.apfei.edu.au</a:t>
            </a:r>
            <a:r>
              <a:rPr lang="en-AU"/>
              <a:t> </a:t>
            </a:r>
          </a:p>
          <a:p>
            <a:pPr marL="342900" indent="-342900">
              <a:lnSpc>
                <a:spcPct val="100000"/>
              </a:lnSpc>
              <a:spcBef>
                <a:spcPts val="0"/>
              </a:spcBef>
              <a:spcAft>
                <a:spcPts val="600"/>
              </a:spcAft>
              <a:buFont typeface="Arial" panose="020B0604020202020204" pitchFamily="34" charset="0"/>
              <a:buChar char="•"/>
            </a:pPr>
            <a:r>
              <a:rPr lang="en-AU"/>
              <a:t>European Network on Academic Integrity</a:t>
            </a:r>
          </a:p>
          <a:p>
            <a:pPr>
              <a:lnSpc>
                <a:spcPct val="100000"/>
              </a:lnSpc>
              <a:spcBef>
                <a:spcPts val="0"/>
              </a:spcBef>
              <a:spcAft>
                <a:spcPts val="600"/>
              </a:spcAft>
            </a:pPr>
            <a:r>
              <a:rPr lang="en-AU">
                <a:hlinkClick r:id="rId4"/>
              </a:rPr>
              <a:t>www.academicintegrity.eu</a:t>
            </a:r>
            <a:r>
              <a:rPr lang="en-AU"/>
              <a:t> </a:t>
            </a:r>
          </a:p>
          <a:p>
            <a:pPr marL="342900" indent="-342900">
              <a:lnSpc>
                <a:spcPct val="100000"/>
              </a:lnSpc>
              <a:spcBef>
                <a:spcPts val="0"/>
              </a:spcBef>
              <a:spcAft>
                <a:spcPts val="600"/>
              </a:spcAft>
              <a:buFont typeface="Arial" panose="020B0604020202020204" pitchFamily="34" charset="0"/>
              <a:buChar char="•"/>
            </a:pPr>
            <a:r>
              <a:rPr lang="en-AU"/>
              <a:t>Higher Education Academy</a:t>
            </a:r>
          </a:p>
          <a:p>
            <a:pPr>
              <a:lnSpc>
                <a:spcPct val="100000"/>
              </a:lnSpc>
              <a:spcBef>
                <a:spcPts val="0"/>
              </a:spcBef>
              <a:spcAft>
                <a:spcPts val="600"/>
              </a:spcAft>
            </a:pPr>
            <a:r>
              <a:rPr lang="en-AU">
                <a:hlinkClick r:id="rId5"/>
              </a:rPr>
              <a:t>www.heacademy.ac.uk</a:t>
            </a:r>
            <a:r>
              <a:rPr lang="en-AU"/>
              <a:t> </a:t>
            </a:r>
          </a:p>
          <a:p>
            <a:pPr marL="342900" indent="-342900">
              <a:lnSpc>
                <a:spcPct val="100000"/>
              </a:lnSpc>
              <a:spcBef>
                <a:spcPts val="0"/>
              </a:spcBef>
              <a:spcAft>
                <a:spcPts val="600"/>
              </a:spcAft>
              <a:buFont typeface="Arial" panose="020B0604020202020204" pitchFamily="34" charset="0"/>
              <a:buChar char="•"/>
            </a:pPr>
            <a:r>
              <a:rPr lang="en-AU"/>
              <a:t>Impact of plagiarism policies in Higher Education Across Europe</a:t>
            </a:r>
          </a:p>
          <a:p>
            <a:pPr>
              <a:lnSpc>
                <a:spcPct val="100000"/>
              </a:lnSpc>
              <a:spcBef>
                <a:spcPts val="0"/>
              </a:spcBef>
              <a:spcAft>
                <a:spcPts val="600"/>
              </a:spcAft>
            </a:pPr>
            <a:r>
              <a:rPr lang="en-AU">
                <a:hlinkClick r:id="rId6"/>
              </a:rPr>
              <a:t>http://plagiarism.cz/ippheae/</a:t>
            </a:r>
            <a:r>
              <a:rPr lang="en-AU"/>
              <a:t> </a:t>
            </a:r>
          </a:p>
          <a:p>
            <a:pPr marL="342900" indent="-342900">
              <a:lnSpc>
                <a:spcPct val="100000"/>
              </a:lnSpc>
              <a:spcBef>
                <a:spcPts val="0"/>
              </a:spcBef>
              <a:spcAft>
                <a:spcPts val="600"/>
              </a:spcAft>
              <a:buFont typeface="Arial" panose="020B0604020202020204" pitchFamily="34" charset="0"/>
              <a:buChar char="•"/>
            </a:pPr>
            <a:r>
              <a:rPr lang="en-AU"/>
              <a:t>International Center for Academic Integrity</a:t>
            </a:r>
          </a:p>
          <a:p>
            <a:pPr>
              <a:lnSpc>
                <a:spcPct val="100000"/>
              </a:lnSpc>
              <a:spcBef>
                <a:spcPts val="0"/>
              </a:spcBef>
              <a:spcAft>
                <a:spcPts val="600"/>
              </a:spcAft>
            </a:pPr>
            <a:r>
              <a:rPr lang="en-AU">
                <a:hlinkClick r:id="rId7"/>
              </a:rPr>
              <a:t>www.academicintegrity.org</a:t>
            </a:r>
            <a:r>
              <a:rPr lang="en-AU"/>
              <a:t> </a:t>
            </a:r>
          </a:p>
          <a:p>
            <a:pPr marL="342900" indent="-342900">
              <a:lnSpc>
                <a:spcPct val="100000"/>
              </a:lnSpc>
              <a:spcBef>
                <a:spcPts val="0"/>
              </a:spcBef>
              <a:spcAft>
                <a:spcPts val="600"/>
              </a:spcAft>
              <a:buFont typeface="Arial" panose="020B0604020202020204" pitchFamily="34" charset="0"/>
              <a:buChar char="•"/>
            </a:pPr>
            <a:r>
              <a:rPr lang="en-AU"/>
              <a:t>Plagiarismadvice.org</a:t>
            </a:r>
          </a:p>
          <a:p>
            <a:pPr>
              <a:lnSpc>
                <a:spcPct val="100000"/>
              </a:lnSpc>
              <a:spcBef>
                <a:spcPts val="0"/>
              </a:spcBef>
              <a:spcAft>
                <a:spcPts val="600"/>
              </a:spcAft>
            </a:pPr>
            <a:r>
              <a:rPr lang="en-AU">
                <a:hlinkClick r:id="rId8"/>
              </a:rPr>
              <a:t>www.plagiarismadvice.org</a:t>
            </a:r>
            <a:r>
              <a:rPr lang="en-AU"/>
              <a:t> </a:t>
            </a:r>
          </a:p>
        </p:txBody>
      </p:sp>
    </p:spTree>
    <p:extLst>
      <p:ext uri="{BB962C8B-B14F-4D97-AF65-F5344CB8AC3E}">
        <p14:creationId xmlns:p14="http://schemas.microsoft.com/office/powerpoint/2010/main" val="28313865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160" y="108927"/>
            <a:ext cx="9947657" cy="460374"/>
          </a:xfrm>
        </p:spPr>
        <p:txBody>
          <a:bodyPr/>
          <a:lstStyle/>
          <a:p>
            <a:pPr algn="l"/>
            <a:r>
              <a:rPr lang="en-AU"/>
              <a:t>Links to Australian academic integrity research projects</a:t>
            </a:r>
          </a:p>
        </p:txBody>
      </p:sp>
      <p:sp>
        <p:nvSpPr>
          <p:cNvPr id="3" name="Content Placeholder 2"/>
          <p:cNvSpPr>
            <a:spLocks noGrp="1"/>
          </p:cNvSpPr>
          <p:nvPr>
            <p:ph sz="half" idx="2"/>
          </p:nvPr>
        </p:nvSpPr>
        <p:spPr>
          <a:xfrm>
            <a:off x="567160" y="766070"/>
            <a:ext cx="11204293" cy="5449535"/>
          </a:xfrm>
        </p:spPr>
        <p:txBody>
          <a:bodyPr/>
          <a:lstStyle/>
          <a:p>
            <a:pPr indent="-457200">
              <a:lnSpc>
                <a:spcPct val="100000"/>
              </a:lnSpc>
              <a:spcBef>
                <a:spcPts val="0"/>
              </a:spcBef>
              <a:spcAft>
                <a:spcPts val="600"/>
              </a:spcAft>
              <a:buFont typeface="Arial" panose="020B0604020202020204" pitchFamily="34" charset="0"/>
              <a:buChar char="•"/>
            </a:pPr>
            <a:r>
              <a:rPr lang="en-AU" sz="1200"/>
              <a:t>Academic Integrity in Australia – Understanding and Changing Culture and Practice (2015), led by Macquarie University. This project supports students’ active participation in academic integrity and appreciation of different cultural approaches to plagiarism, including guidelines and resources for establishing academic integrity student societies. </a:t>
            </a:r>
            <a:r>
              <a:rPr lang="en-AU" sz="1200">
                <a:hlinkClick r:id="rId3"/>
              </a:rPr>
              <a:t>http://web.science.mq.edu.au/academic-integrity/index.html</a:t>
            </a:r>
            <a:r>
              <a:rPr lang="en-AU" sz="1200"/>
              <a:t>  </a:t>
            </a:r>
          </a:p>
          <a:p>
            <a:pPr indent="-457200">
              <a:lnSpc>
                <a:spcPct val="100000"/>
              </a:lnSpc>
              <a:spcBef>
                <a:spcPts val="0"/>
              </a:spcBef>
              <a:spcAft>
                <a:spcPts val="600"/>
              </a:spcAft>
              <a:buFont typeface="Arial" panose="020B0604020202020204" pitchFamily="34" charset="0"/>
              <a:buChar char="•"/>
            </a:pPr>
            <a:r>
              <a:rPr lang="en-AU" sz="1200"/>
              <a:t>Academic integrity standards: Aligning policy and practice in Australian universities (2013), led by the University of South Australia. This project identified five core elements of exemplary academic integrity policy: Access, Approach, Responsibility, Detail and Support, and provides resources to support good practice. </a:t>
            </a:r>
            <a:r>
              <a:rPr lang="en-AU" sz="1200">
                <a:hlinkClick r:id="rId4"/>
              </a:rPr>
              <a:t>www.aisp.apfei.edu.au</a:t>
            </a:r>
            <a:r>
              <a:rPr lang="en-AU" sz="1200"/>
              <a:t>  </a:t>
            </a:r>
          </a:p>
          <a:p>
            <a:pPr indent="-457200">
              <a:lnSpc>
                <a:spcPct val="100000"/>
              </a:lnSpc>
              <a:spcBef>
                <a:spcPts val="0"/>
              </a:spcBef>
              <a:spcAft>
                <a:spcPts val="600"/>
              </a:spcAft>
              <a:buFont typeface="Arial" panose="020B0604020202020204" pitchFamily="34" charset="0"/>
              <a:buChar char="•"/>
            </a:pPr>
            <a:r>
              <a:rPr lang="en-AU" sz="1200"/>
              <a:t>Contract cheating and assessment design: Exploring the connection (2016-2019), led by the University of South Australia. This project investigated the role of assessment to minimise contract cheating, using surveys of students and staff at 12 higher education providers, plus longitudinal academic integrity breach data from one university and a large dataset of procurement notices on commercial cheat sites. </a:t>
            </a:r>
            <a:r>
              <a:rPr lang="en-AU" sz="1200">
                <a:hlinkClick r:id="rId5"/>
              </a:rPr>
              <a:t>www.cheatingandassessment.edu.au</a:t>
            </a:r>
            <a:r>
              <a:rPr lang="en-AU" sz="1200"/>
              <a:t>  </a:t>
            </a:r>
          </a:p>
          <a:p>
            <a:pPr indent="-457200">
              <a:lnSpc>
                <a:spcPct val="100000"/>
              </a:lnSpc>
              <a:spcBef>
                <a:spcPts val="0"/>
              </a:spcBef>
              <a:spcAft>
                <a:spcPts val="600"/>
              </a:spcAft>
              <a:buFont typeface="Arial" panose="020B0604020202020204" pitchFamily="34" charset="0"/>
              <a:buChar char="•"/>
            </a:pPr>
            <a:r>
              <a:rPr lang="en-AU" sz="1200"/>
              <a:t>Embedding and extending exemplary academic integrity policy and support frameworks across the higher education sector (2014), led by the University of South Australia. This project provides an Academic Integrity Policy Toolkit and resources, accessible to both public and private higher education institutions, to embed exemplary policy, with a focus on support systems for international English as Additional Language (EAL) students, educationally less prepared students and postgraduate research students. </a:t>
            </a:r>
            <a:r>
              <a:rPr lang="en-AU" sz="1200">
                <a:hlinkClick r:id="rId6"/>
              </a:rPr>
              <a:t>www.unisa.edu.au/EAIP</a:t>
            </a:r>
            <a:r>
              <a:rPr lang="en-AU" sz="1200"/>
              <a:t>  </a:t>
            </a:r>
          </a:p>
          <a:p>
            <a:pPr indent="-457200">
              <a:lnSpc>
                <a:spcPct val="100000"/>
              </a:lnSpc>
              <a:spcBef>
                <a:spcPts val="0"/>
              </a:spcBef>
              <a:spcAft>
                <a:spcPts val="600"/>
              </a:spcAft>
              <a:buFont typeface="Arial" panose="020B0604020202020204" pitchFamily="34" charset="0"/>
              <a:buChar char="•"/>
            </a:pPr>
            <a:r>
              <a:rPr lang="en-AU" sz="1200"/>
              <a:t>Investigating the efficacy of culturally specific academic literacy and academic honesty resources for Chinese Students (2010), led by Victoria University. This project provides a range of multimedia resources for Chinese students to support understanding, transition, acculturation and engagement regarding general academic conduct in an Australian university environment. </a:t>
            </a:r>
            <a:r>
              <a:rPr lang="en-AU" sz="1200">
                <a:hlinkClick r:id="rId7"/>
              </a:rPr>
              <a:t>http://www.olt.gov.au/resource-efficacy-culturally-specific-academic-literacy-vu-2010</a:t>
            </a:r>
            <a:r>
              <a:rPr lang="en-AU" sz="1200"/>
              <a:t>  </a:t>
            </a:r>
          </a:p>
          <a:p>
            <a:pPr marL="171450" indent="-457200">
              <a:lnSpc>
                <a:spcPct val="100000"/>
              </a:lnSpc>
              <a:spcBef>
                <a:spcPts val="0"/>
              </a:spcBef>
              <a:spcAft>
                <a:spcPts val="600"/>
              </a:spcAft>
              <a:buFont typeface="Arial" panose="020B0604020202020204" pitchFamily="34" charset="0"/>
              <a:buChar char="•"/>
            </a:pPr>
            <a:r>
              <a:rPr lang="en-AU" sz="1200"/>
              <a:t>Plagiarism and related issues in assessment not involving text (2015), led by The University of Newcastle. This project increased understanding of and attitudes to student academic integrity in areas of study that involve non-text-based assessment. It provided exemplars of good practice in helping students and strategies useful for academics. </a:t>
            </a:r>
            <a:r>
              <a:rPr lang="en-AU" sz="1200">
                <a:hlinkClick r:id="rId8"/>
              </a:rPr>
              <a:t>https://core.ac.uk/download/pdf/51344093.pdf</a:t>
            </a:r>
            <a:r>
              <a:rPr lang="en-AU" sz="1200"/>
              <a:t> </a:t>
            </a:r>
          </a:p>
          <a:p>
            <a:pPr marL="171450" indent="-457200">
              <a:lnSpc>
                <a:spcPct val="100000"/>
              </a:lnSpc>
              <a:spcBef>
                <a:spcPts val="0"/>
              </a:spcBef>
              <a:spcAft>
                <a:spcPts val="600"/>
              </a:spcAft>
              <a:buFont typeface="Arial" panose="020B0604020202020204" pitchFamily="34" charset="0"/>
              <a:buChar char="•"/>
            </a:pPr>
            <a:r>
              <a:rPr lang="en-AU" sz="1200"/>
              <a:t>Web 2.0 authoring tools in higher education: new directions for assessment and academic integrity (2011), led by The University of Melbourne. This project provides resources for academics who wish to plan or review the assessment of their students’ web 2.0 activities, including blogs, social networking media, wiki writing and audio/video podcasting. </a:t>
            </a:r>
            <a:r>
              <a:rPr lang="en-AU" sz="1200">
                <a:hlinkClick r:id="rId9"/>
              </a:rPr>
              <a:t>http://www.olt.gov.au/resource-web-20-authoring-tools-higher-education-new-directions-assessment-and-academic-integrity-20</a:t>
            </a:r>
            <a:r>
              <a:rPr lang="en-AU" sz="1200"/>
              <a:t>  </a:t>
            </a:r>
          </a:p>
          <a:p>
            <a:pPr marL="171450" indent="-457200">
              <a:lnSpc>
                <a:spcPct val="100000"/>
              </a:lnSpc>
              <a:spcBef>
                <a:spcPts val="0"/>
              </a:spcBef>
              <a:spcAft>
                <a:spcPts val="600"/>
              </a:spcAft>
              <a:buFont typeface="Arial" panose="020B0604020202020204" pitchFamily="34" charset="0"/>
              <a:buChar char="•"/>
            </a:pPr>
            <a:r>
              <a:rPr lang="en-AU" sz="1200"/>
              <a:t>Working from the Centre: Supporting unit and course coordinators to implement academic integrity policies, resources and scholarship (2014), led by Victoria University. This project provides online resources for unit/course coordinators, whose duties sit at the intersection between the development and implementation of institutional approaches to academic integrity. </a:t>
            </a:r>
            <a:r>
              <a:rPr lang="en-AU" sz="1200">
                <a:hlinkClick r:id="rId10"/>
              </a:rPr>
              <a:t>https://sites.google.com/site/academicintegrityresources/home</a:t>
            </a:r>
            <a:r>
              <a:rPr lang="en-AU" sz="1200"/>
              <a:t>  </a:t>
            </a:r>
          </a:p>
          <a:p>
            <a:endParaRPr lang="en-AU"/>
          </a:p>
          <a:p>
            <a:endParaRPr lang="en-AU"/>
          </a:p>
        </p:txBody>
      </p:sp>
    </p:spTree>
    <p:extLst>
      <p:ext uri="{BB962C8B-B14F-4D97-AF65-F5344CB8AC3E}">
        <p14:creationId xmlns:p14="http://schemas.microsoft.com/office/powerpoint/2010/main" val="3150948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4823" y="687661"/>
            <a:ext cx="8928100" cy="460374"/>
          </a:xfrm>
        </p:spPr>
        <p:txBody>
          <a:bodyPr/>
          <a:lstStyle/>
          <a:p>
            <a:r>
              <a:rPr lang="en-AU"/>
              <a:t>Understandings of academic integrity</a:t>
            </a:r>
          </a:p>
        </p:txBody>
      </p:sp>
      <p:sp>
        <p:nvSpPr>
          <p:cNvPr id="5" name="Content Placeholder 4"/>
          <p:cNvSpPr>
            <a:spLocks noGrp="1"/>
          </p:cNvSpPr>
          <p:nvPr>
            <p:ph sz="half" idx="2"/>
          </p:nvPr>
        </p:nvSpPr>
        <p:spPr>
          <a:xfrm>
            <a:off x="1964823" y="1822345"/>
            <a:ext cx="8928100" cy="3955425"/>
          </a:xfrm>
        </p:spPr>
        <p:txBody>
          <a:bodyPr/>
          <a:lstStyle/>
          <a:p>
            <a:pPr algn="ctr">
              <a:lnSpc>
                <a:spcPct val="100000"/>
              </a:lnSpc>
              <a:spcAft>
                <a:spcPts val="600"/>
              </a:spcAft>
            </a:pPr>
            <a:r>
              <a:rPr lang="en-AU" sz="3200" dirty="0">
                <a:solidFill>
                  <a:schemeClr val="accent2">
                    <a:lumMod val="90000"/>
                    <a:lumOff val="10000"/>
                  </a:schemeClr>
                </a:solidFill>
              </a:rPr>
              <a:t>Discussion</a:t>
            </a:r>
          </a:p>
          <a:p>
            <a:pPr algn="ctr">
              <a:lnSpc>
                <a:spcPct val="100000"/>
              </a:lnSpc>
              <a:spcAft>
                <a:spcPts val="600"/>
              </a:spcAft>
            </a:pPr>
            <a:endParaRPr lang="en-AU" sz="3200" dirty="0">
              <a:solidFill>
                <a:schemeClr val="tx2">
                  <a:lumMod val="75000"/>
                  <a:lumOff val="25000"/>
                </a:schemeClr>
              </a:solidFill>
            </a:endParaRPr>
          </a:p>
          <a:p>
            <a:pPr algn="ctr">
              <a:lnSpc>
                <a:spcPct val="100000"/>
              </a:lnSpc>
              <a:spcAft>
                <a:spcPts val="600"/>
              </a:spcAft>
            </a:pPr>
            <a:r>
              <a:rPr lang="en-AU" sz="3200" dirty="0"/>
              <a:t>How is academic integrity defined and promoted at your institution?</a:t>
            </a:r>
          </a:p>
          <a:p>
            <a:endParaRPr lang="en-AU" dirty="0"/>
          </a:p>
        </p:txBody>
      </p:sp>
    </p:spTree>
    <p:extLst>
      <p:ext uri="{BB962C8B-B14F-4D97-AF65-F5344CB8AC3E}">
        <p14:creationId xmlns:p14="http://schemas.microsoft.com/office/powerpoint/2010/main" val="610225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AU"/>
              <a:t>The research: prevalence of student cheating</a:t>
            </a:r>
            <a:br>
              <a:rPr lang="en-AU"/>
            </a:br>
            <a:endParaRPr lang="en-AU"/>
          </a:p>
        </p:txBody>
      </p:sp>
      <p:sp>
        <p:nvSpPr>
          <p:cNvPr id="4" name="Content Placeholder 3"/>
          <p:cNvSpPr>
            <a:spLocks noGrp="1"/>
          </p:cNvSpPr>
          <p:nvPr>
            <p:ph sz="half" idx="2"/>
          </p:nvPr>
        </p:nvSpPr>
        <p:spPr>
          <a:xfrm>
            <a:off x="1269498" y="1531411"/>
            <a:ext cx="5378952" cy="4802714"/>
          </a:xfrm>
        </p:spPr>
        <p:txBody>
          <a:bodyPr/>
          <a:lstStyle/>
          <a:p>
            <a:pPr>
              <a:lnSpc>
                <a:spcPct val="100000"/>
              </a:lnSpc>
              <a:spcBef>
                <a:spcPts val="0"/>
              </a:spcBef>
              <a:spcAft>
                <a:spcPts val="600"/>
              </a:spcAft>
              <a:buClr>
                <a:schemeClr val="accent1">
                  <a:lumMod val="75000"/>
                </a:schemeClr>
              </a:buClr>
            </a:pPr>
            <a:r>
              <a:rPr lang="en-AU" dirty="0">
                <a:solidFill>
                  <a:schemeClr val="accent1">
                    <a:lumMod val="75000"/>
                  </a:schemeClr>
                </a:solidFill>
              </a:rPr>
              <a:t>Rates of self-reported cheating vary:</a:t>
            </a:r>
          </a:p>
          <a:p>
            <a:pPr marL="612775" lvl="1" indent="-342900">
              <a:lnSpc>
                <a:spcPct val="100000"/>
              </a:lnSpc>
              <a:spcBef>
                <a:spcPts val="0"/>
              </a:spcBef>
              <a:spcAft>
                <a:spcPts val="600"/>
              </a:spcAft>
              <a:buClr>
                <a:schemeClr val="accent1">
                  <a:lumMod val="75000"/>
                </a:schemeClr>
              </a:buClr>
            </a:pPr>
            <a:r>
              <a:rPr lang="en-AU" dirty="0"/>
              <a:t>46% (Smyth &amp; Davis, 2004)</a:t>
            </a:r>
          </a:p>
          <a:p>
            <a:pPr marL="612775" lvl="1" indent="-342900">
              <a:lnSpc>
                <a:spcPct val="100000"/>
              </a:lnSpc>
              <a:spcBef>
                <a:spcPts val="0"/>
              </a:spcBef>
              <a:spcAft>
                <a:spcPts val="600"/>
              </a:spcAft>
              <a:buClr>
                <a:schemeClr val="accent1">
                  <a:lumMod val="75000"/>
                </a:schemeClr>
              </a:buClr>
            </a:pPr>
            <a:r>
              <a:rPr lang="en-AU" dirty="0"/>
              <a:t>67% (McCabe, 1992)</a:t>
            </a:r>
          </a:p>
          <a:p>
            <a:pPr marL="612775" lvl="1" indent="-342900">
              <a:lnSpc>
                <a:spcPct val="100000"/>
              </a:lnSpc>
              <a:spcBef>
                <a:spcPts val="0"/>
              </a:spcBef>
              <a:spcAft>
                <a:spcPts val="600"/>
              </a:spcAft>
              <a:buClr>
                <a:schemeClr val="accent1">
                  <a:lumMod val="75000"/>
                </a:schemeClr>
              </a:buClr>
            </a:pPr>
            <a:r>
              <a:rPr lang="en-AU" dirty="0"/>
              <a:t>72% (Brimble &amp; Stevenson-Clarke, 2005)</a:t>
            </a:r>
          </a:p>
          <a:p>
            <a:pPr>
              <a:lnSpc>
                <a:spcPct val="100000"/>
              </a:lnSpc>
              <a:spcBef>
                <a:spcPts val="0"/>
              </a:spcBef>
              <a:spcAft>
                <a:spcPts val="600"/>
              </a:spcAft>
              <a:buClr>
                <a:schemeClr val="accent1">
                  <a:lumMod val="75000"/>
                </a:schemeClr>
              </a:buClr>
            </a:pPr>
            <a:endParaRPr lang="en-AU" dirty="0">
              <a:solidFill>
                <a:schemeClr val="accent1">
                  <a:lumMod val="75000"/>
                </a:schemeClr>
              </a:solidFill>
              <a:ea typeface="Calibri" panose="020F0502020204030204" pitchFamily="34" charset="0"/>
            </a:endParaRPr>
          </a:p>
          <a:p>
            <a:pPr>
              <a:lnSpc>
                <a:spcPct val="100000"/>
              </a:lnSpc>
              <a:spcBef>
                <a:spcPts val="0"/>
              </a:spcBef>
              <a:spcAft>
                <a:spcPts val="600"/>
              </a:spcAft>
              <a:buClr>
                <a:schemeClr val="accent1">
                  <a:lumMod val="75000"/>
                </a:schemeClr>
              </a:buClr>
            </a:pPr>
            <a:endParaRPr lang="en-AU" dirty="0">
              <a:solidFill>
                <a:schemeClr val="accent1">
                  <a:lumMod val="75000"/>
                </a:schemeClr>
              </a:solidFill>
              <a:ea typeface="Calibri" panose="020F0502020204030204" pitchFamily="34" charset="0"/>
            </a:endParaRPr>
          </a:p>
          <a:p>
            <a:pPr>
              <a:lnSpc>
                <a:spcPct val="100000"/>
              </a:lnSpc>
              <a:spcBef>
                <a:spcPts val="0"/>
              </a:spcBef>
              <a:spcAft>
                <a:spcPts val="600"/>
              </a:spcAft>
              <a:buClr>
                <a:schemeClr val="accent1">
                  <a:lumMod val="75000"/>
                </a:schemeClr>
              </a:buClr>
            </a:pPr>
            <a:r>
              <a:rPr lang="en-AU" dirty="0">
                <a:solidFill>
                  <a:schemeClr val="accent1">
                    <a:lumMod val="75000"/>
                  </a:schemeClr>
                </a:solidFill>
                <a:ea typeface="Calibri" panose="020F0502020204030204" pitchFamily="34" charset="0"/>
              </a:rPr>
              <a:t>Rates of self-reported plagiarism vary:</a:t>
            </a:r>
          </a:p>
          <a:p>
            <a:pPr marL="342900" indent="-342900">
              <a:lnSpc>
                <a:spcPct val="100000"/>
              </a:lnSpc>
              <a:spcBef>
                <a:spcPts val="0"/>
              </a:spcBef>
              <a:spcAft>
                <a:spcPts val="600"/>
              </a:spcAft>
              <a:buClr>
                <a:schemeClr val="accent1">
                  <a:lumMod val="75000"/>
                </a:schemeClr>
              </a:buClr>
              <a:buFont typeface="Arial" panose="020B0604020202020204" pitchFamily="34" charset="0"/>
              <a:buChar char="•"/>
            </a:pPr>
            <a:r>
              <a:rPr lang="en-AU" sz="1800" dirty="0">
                <a:ea typeface="Calibri" panose="020F0502020204030204" pitchFamily="34" charset="0"/>
              </a:rPr>
              <a:t>19% (Scanlon &amp; </a:t>
            </a:r>
            <a:r>
              <a:rPr lang="en-AU" sz="1800" dirty="0" err="1">
                <a:ea typeface="Calibri" panose="020F0502020204030204" pitchFamily="34" charset="0"/>
              </a:rPr>
              <a:t>Neuman</a:t>
            </a:r>
            <a:r>
              <a:rPr lang="en-AU" sz="1800" dirty="0">
                <a:ea typeface="Calibri" panose="020F0502020204030204" pitchFamily="34" charset="0"/>
              </a:rPr>
              <a:t>, 2002)</a:t>
            </a:r>
          </a:p>
          <a:p>
            <a:pPr marL="342900" indent="-342900">
              <a:lnSpc>
                <a:spcPct val="100000"/>
              </a:lnSpc>
              <a:spcBef>
                <a:spcPts val="0"/>
              </a:spcBef>
              <a:spcAft>
                <a:spcPts val="600"/>
              </a:spcAft>
              <a:buClr>
                <a:schemeClr val="accent1">
                  <a:lumMod val="75000"/>
                </a:schemeClr>
              </a:buClr>
              <a:buFont typeface="Arial" panose="020B0604020202020204" pitchFamily="34" charset="0"/>
              <a:buChar char="•"/>
            </a:pPr>
            <a:r>
              <a:rPr lang="en-AU" sz="1800" dirty="0">
                <a:ea typeface="Calibri" panose="020F0502020204030204" pitchFamily="34" charset="0"/>
              </a:rPr>
              <a:t>26% (Ellery, 2008)</a:t>
            </a:r>
          </a:p>
          <a:p>
            <a:pPr marL="342900" indent="-342900">
              <a:lnSpc>
                <a:spcPct val="100000"/>
              </a:lnSpc>
              <a:spcBef>
                <a:spcPts val="0"/>
              </a:spcBef>
              <a:spcAft>
                <a:spcPts val="600"/>
              </a:spcAft>
              <a:buClr>
                <a:schemeClr val="accent1">
                  <a:lumMod val="75000"/>
                </a:schemeClr>
              </a:buClr>
              <a:buFont typeface="Arial" panose="020B0604020202020204" pitchFamily="34" charset="0"/>
              <a:buChar char="•"/>
            </a:pPr>
            <a:r>
              <a:rPr lang="en-AU" sz="1800" dirty="0">
                <a:ea typeface="Calibri" panose="020F0502020204030204" pitchFamily="34" charset="0"/>
              </a:rPr>
              <a:t>66% (Franklyn-Stokes &amp; Newstead, 1995)</a:t>
            </a:r>
          </a:p>
          <a:p>
            <a:pPr marL="342900" indent="-342900">
              <a:lnSpc>
                <a:spcPct val="100000"/>
              </a:lnSpc>
              <a:spcBef>
                <a:spcPts val="0"/>
              </a:spcBef>
              <a:spcAft>
                <a:spcPts val="600"/>
              </a:spcAft>
              <a:buClr>
                <a:schemeClr val="accent1">
                  <a:lumMod val="75000"/>
                </a:schemeClr>
              </a:buClr>
              <a:buFont typeface="Arial" panose="020B0604020202020204" pitchFamily="34" charset="0"/>
              <a:buChar char="•"/>
            </a:pPr>
            <a:r>
              <a:rPr lang="en-AU" sz="1800" dirty="0">
                <a:ea typeface="Calibri" panose="020F0502020204030204" pitchFamily="34" charset="0"/>
              </a:rPr>
              <a:t>81% (Marsden, Carroll &amp; Neill, 2005)  </a:t>
            </a:r>
          </a:p>
        </p:txBody>
      </p:sp>
      <p:sp>
        <p:nvSpPr>
          <p:cNvPr id="5" name="Rectangle 4"/>
          <p:cNvSpPr/>
          <p:nvPr/>
        </p:nvSpPr>
        <p:spPr>
          <a:xfrm>
            <a:off x="6558987" y="1531411"/>
            <a:ext cx="4762299" cy="4508927"/>
          </a:xfrm>
          <a:prstGeom prst="rect">
            <a:avLst/>
          </a:prstGeom>
        </p:spPr>
        <p:txBody>
          <a:bodyPr wrap="square">
            <a:spAutoFit/>
          </a:bodyPr>
          <a:lstStyle/>
          <a:p>
            <a:pPr>
              <a:lnSpc>
                <a:spcPct val="100000"/>
              </a:lnSpc>
              <a:spcBef>
                <a:spcPts val="0"/>
              </a:spcBef>
              <a:spcAft>
                <a:spcPts val="600"/>
              </a:spcAft>
              <a:buClr>
                <a:schemeClr val="accent1">
                  <a:lumMod val="75000"/>
                </a:schemeClr>
              </a:buClr>
            </a:pPr>
            <a:r>
              <a:rPr lang="en-AU" sz="2000">
                <a:solidFill>
                  <a:schemeClr val="accent1">
                    <a:lumMod val="75000"/>
                  </a:schemeClr>
                </a:solidFill>
                <a:ea typeface="Calibri" panose="020F0502020204030204" pitchFamily="34" charset="0"/>
              </a:rPr>
              <a:t>Rates of plagiarism in postgraduate work vary:</a:t>
            </a:r>
          </a:p>
          <a:p>
            <a:pPr marL="342900" indent="-342900">
              <a:lnSpc>
                <a:spcPct val="100000"/>
              </a:lnSpc>
              <a:spcBef>
                <a:spcPts val="0"/>
              </a:spcBef>
              <a:spcAft>
                <a:spcPts val="600"/>
              </a:spcAft>
              <a:buClr>
                <a:schemeClr val="accent1">
                  <a:lumMod val="75000"/>
                </a:schemeClr>
              </a:buClr>
              <a:buFont typeface="Arial" panose="020B0604020202020204" pitchFamily="34" charset="0"/>
              <a:buChar char="•"/>
            </a:pPr>
            <a:r>
              <a:rPr lang="en-AU">
                <a:ea typeface="Calibri" panose="020F0502020204030204" pitchFamily="34" charset="0"/>
              </a:rPr>
              <a:t>5% (Segal et al., 2010)</a:t>
            </a:r>
          </a:p>
          <a:p>
            <a:pPr marL="342900" indent="-342900">
              <a:lnSpc>
                <a:spcPct val="100000"/>
              </a:lnSpc>
              <a:spcBef>
                <a:spcPts val="0"/>
              </a:spcBef>
              <a:spcAft>
                <a:spcPts val="600"/>
              </a:spcAft>
              <a:buClr>
                <a:schemeClr val="accent1">
                  <a:lumMod val="75000"/>
                </a:schemeClr>
              </a:buClr>
              <a:buFont typeface="Arial" panose="020B0604020202020204" pitchFamily="34" charset="0"/>
              <a:buChar char="•"/>
            </a:pPr>
            <a:r>
              <a:rPr lang="en-AU">
                <a:ea typeface="Calibri" panose="020F0502020204030204" pitchFamily="34" charset="0"/>
              </a:rPr>
              <a:t>27% (</a:t>
            </a:r>
            <a:r>
              <a:rPr lang="en-AU" err="1">
                <a:ea typeface="Calibri" panose="020F0502020204030204" pitchFamily="34" charset="0"/>
              </a:rPr>
              <a:t>McCullogh</a:t>
            </a:r>
            <a:r>
              <a:rPr lang="en-AU">
                <a:ea typeface="Calibri" panose="020F0502020204030204" pitchFamily="34" charset="0"/>
              </a:rPr>
              <a:t> &amp; </a:t>
            </a:r>
            <a:r>
              <a:rPr lang="en-AU" err="1">
                <a:ea typeface="Calibri" panose="020F0502020204030204" pitchFamily="34" charset="0"/>
              </a:rPr>
              <a:t>Holmburg</a:t>
            </a:r>
            <a:r>
              <a:rPr lang="en-AU">
                <a:ea typeface="Calibri" panose="020F0502020204030204" pitchFamily="34" charset="0"/>
              </a:rPr>
              <a:t>, 2005)</a:t>
            </a:r>
          </a:p>
          <a:p>
            <a:pPr marL="342900" indent="-342900">
              <a:lnSpc>
                <a:spcPct val="100000"/>
              </a:lnSpc>
              <a:spcBef>
                <a:spcPts val="0"/>
              </a:spcBef>
              <a:spcAft>
                <a:spcPts val="600"/>
              </a:spcAft>
              <a:buClr>
                <a:schemeClr val="accent1">
                  <a:lumMod val="75000"/>
                </a:schemeClr>
              </a:buClr>
              <a:buFont typeface="Arial" panose="020B0604020202020204" pitchFamily="34" charset="0"/>
              <a:buChar char="•"/>
            </a:pPr>
            <a:r>
              <a:rPr lang="en-AU">
                <a:ea typeface="Calibri" panose="020F0502020204030204" pitchFamily="34" charset="0"/>
              </a:rPr>
              <a:t>42.6% (Gilmore et al., 2010)</a:t>
            </a:r>
          </a:p>
          <a:p>
            <a:pPr>
              <a:lnSpc>
                <a:spcPct val="100000"/>
              </a:lnSpc>
              <a:spcBef>
                <a:spcPts val="0"/>
              </a:spcBef>
              <a:spcAft>
                <a:spcPts val="600"/>
              </a:spcAft>
              <a:buClr>
                <a:schemeClr val="accent1">
                  <a:lumMod val="75000"/>
                </a:schemeClr>
              </a:buClr>
            </a:pPr>
            <a:endParaRPr lang="en-AU">
              <a:solidFill>
                <a:schemeClr val="accent1">
                  <a:lumMod val="75000"/>
                </a:schemeClr>
              </a:solidFill>
            </a:endParaRPr>
          </a:p>
          <a:p>
            <a:pPr>
              <a:lnSpc>
                <a:spcPct val="100000"/>
              </a:lnSpc>
              <a:spcBef>
                <a:spcPts val="0"/>
              </a:spcBef>
              <a:spcAft>
                <a:spcPts val="600"/>
              </a:spcAft>
              <a:buClr>
                <a:schemeClr val="accent1">
                  <a:lumMod val="75000"/>
                </a:schemeClr>
              </a:buClr>
            </a:pPr>
            <a:r>
              <a:rPr lang="en-AU" sz="2000">
                <a:solidFill>
                  <a:schemeClr val="accent1">
                    <a:lumMod val="75000"/>
                  </a:schemeClr>
                </a:solidFill>
              </a:rPr>
              <a:t>Rates of contract cheating are comparatively low:</a:t>
            </a:r>
          </a:p>
          <a:p>
            <a:pPr marL="285750" indent="-285750">
              <a:lnSpc>
                <a:spcPct val="100000"/>
              </a:lnSpc>
              <a:spcBef>
                <a:spcPts val="0"/>
              </a:spcBef>
              <a:spcAft>
                <a:spcPts val="600"/>
              </a:spcAft>
              <a:buClr>
                <a:schemeClr val="accent1">
                  <a:lumMod val="75000"/>
                </a:schemeClr>
              </a:buClr>
              <a:buFont typeface="Arial" panose="020B0604020202020204" pitchFamily="34" charset="0"/>
              <a:buChar char="•"/>
            </a:pPr>
            <a:r>
              <a:rPr lang="en-AU"/>
              <a:t>3.5% - 7.9% (Curtis &amp; Clare, 2017)</a:t>
            </a:r>
          </a:p>
          <a:p>
            <a:pPr marL="285750" indent="-285750">
              <a:lnSpc>
                <a:spcPct val="100000"/>
              </a:lnSpc>
              <a:spcBef>
                <a:spcPts val="0"/>
              </a:spcBef>
              <a:spcAft>
                <a:spcPts val="600"/>
              </a:spcAft>
              <a:buClr>
                <a:schemeClr val="accent1">
                  <a:lumMod val="75000"/>
                </a:schemeClr>
              </a:buClr>
              <a:buFont typeface="Arial" panose="020B0604020202020204" pitchFamily="34" charset="0"/>
              <a:buChar char="•"/>
            </a:pPr>
            <a:r>
              <a:rPr lang="en-AU"/>
              <a:t>6% (Bretag et al 2018)</a:t>
            </a:r>
          </a:p>
          <a:p>
            <a:pPr marL="285750" indent="-285750">
              <a:lnSpc>
                <a:spcPct val="100000"/>
              </a:lnSpc>
              <a:spcBef>
                <a:spcPts val="0"/>
              </a:spcBef>
              <a:spcAft>
                <a:spcPts val="600"/>
              </a:spcAft>
              <a:buClr>
                <a:schemeClr val="accent1">
                  <a:lumMod val="75000"/>
                </a:schemeClr>
              </a:buClr>
              <a:buFont typeface="Arial" panose="020B0604020202020204" pitchFamily="34" charset="0"/>
              <a:buChar char="•"/>
            </a:pPr>
            <a:r>
              <a:rPr lang="en-AU"/>
              <a:t>7% of non-university students (Bretag et al 2019)</a:t>
            </a:r>
          </a:p>
          <a:p>
            <a:pPr marL="285750" indent="-285750">
              <a:lnSpc>
                <a:spcPct val="100000"/>
              </a:lnSpc>
              <a:spcBef>
                <a:spcPts val="0"/>
              </a:spcBef>
              <a:spcAft>
                <a:spcPts val="600"/>
              </a:spcAft>
              <a:buClr>
                <a:schemeClr val="accent1">
                  <a:lumMod val="75000"/>
                </a:schemeClr>
              </a:buClr>
              <a:buFont typeface="Arial" panose="020B0604020202020204" pitchFamily="34" charset="0"/>
              <a:buChar char="•"/>
            </a:pPr>
            <a:r>
              <a:rPr lang="en-AU"/>
              <a:t>8% (Foltynek &amp; </a:t>
            </a:r>
            <a:r>
              <a:rPr lang="en-AU" err="1"/>
              <a:t>Kralikova</a:t>
            </a:r>
            <a:r>
              <a:rPr lang="en-AU"/>
              <a:t> 2017)</a:t>
            </a:r>
          </a:p>
        </p:txBody>
      </p:sp>
    </p:spTree>
    <p:extLst>
      <p:ext uri="{BB962C8B-B14F-4D97-AF65-F5344CB8AC3E}">
        <p14:creationId xmlns:p14="http://schemas.microsoft.com/office/powerpoint/2010/main" val="3562191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1397" y="652937"/>
            <a:ext cx="8928100" cy="460374"/>
          </a:xfrm>
        </p:spPr>
        <p:txBody>
          <a:bodyPr/>
          <a:lstStyle/>
          <a:p>
            <a:pPr algn="l"/>
            <a:r>
              <a:rPr lang="en-AU"/>
              <a:t>Who cheats?</a:t>
            </a:r>
          </a:p>
        </p:txBody>
      </p:sp>
      <p:sp>
        <p:nvSpPr>
          <p:cNvPr id="4" name="Content Placeholder 3"/>
          <p:cNvSpPr>
            <a:spLocks noGrp="1"/>
          </p:cNvSpPr>
          <p:nvPr>
            <p:ph sz="half" idx="2"/>
          </p:nvPr>
        </p:nvSpPr>
        <p:spPr>
          <a:xfrm>
            <a:off x="1921397" y="1521885"/>
            <a:ext cx="9276326" cy="4959937"/>
          </a:xfrm>
        </p:spPr>
        <p:txBody>
          <a:bodyPr/>
          <a:lstStyle/>
          <a:p>
            <a:pPr marL="342900" indent="-342900">
              <a:lnSpc>
                <a:spcPct val="150000"/>
              </a:lnSpc>
              <a:spcAft>
                <a:spcPts val="0"/>
              </a:spcAft>
              <a:buClr>
                <a:schemeClr val="accent1">
                  <a:lumMod val="75000"/>
                </a:schemeClr>
              </a:buClr>
              <a:buFont typeface="Arial" panose="020B0604020202020204" pitchFamily="34" charset="0"/>
              <a:buChar char="•"/>
            </a:pPr>
            <a:r>
              <a:rPr lang="en-AU">
                <a:solidFill>
                  <a:schemeClr val="accent1">
                    <a:lumMod val="75000"/>
                  </a:schemeClr>
                </a:solidFill>
                <a:ea typeface="Calibri" panose="020F0502020204030204" pitchFamily="34" charset="0"/>
                <a:cs typeface="Times New Roman" panose="02020603050405020304" pitchFamily="18" charset="0"/>
              </a:rPr>
              <a:t>Males</a:t>
            </a:r>
            <a:r>
              <a:rPr lang="en-AU">
                <a:ea typeface="Calibri" panose="020F0502020204030204" pitchFamily="34" charset="0"/>
                <a:cs typeface="Times New Roman" panose="02020603050405020304" pitchFamily="18" charset="0"/>
              </a:rPr>
              <a:t> (</a:t>
            </a:r>
            <a:r>
              <a:rPr lang="en-AU" err="1">
                <a:ea typeface="Calibri" panose="020F0502020204030204" pitchFamily="34" charset="0"/>
                <a:cs typeface="Times New Roman" panose="02020603050405020304" pitchFamily="18" charset="0"/>
              </a:rPr>
              <a:t>Kremmer</a:t>
            </a:r>
            <a:r>
              <a:rPr lang="en-AU">
                <a:ea typeface="Calibri" panose="020F0502020204030204" pitchFamily="34" charset="0"/>
                <a:cs typeface="Times New Roman" panose="02020603050405020304" pitchFamily="18" charset="0"/>
              </a:rPr>
              <a:t> et al, 2007; Bretag &amp; Harper et al 2018)</a:t>
            </a:r>
          </a:p>
          <a:p>
            <a:pPr marL="342900" indent="-342900">
              <a:lnSpc>
                <a:spcPct val="150000"/>
              </a:lnSpc>
              <a:spcAft>
                <a:spcPts val="0"/>
              </a:spcAft>
              <a:buClr>
                <a:schemeClr val="accent1">
                  <a:lumMod val="75000"/>
                </a:schemeClr>
              </a:buClr>
              <a:buFont typeface="Arial" panose="020B0604020202020204" pitchFamily="34" charset="0"/>
              <a:buChar char="•"/>
            </a:pPr>
            <a:r>
              <a:rPr lang="en-AU">
                <a:solidFill>
                  <a:schemeClr val="accent1">
                    <a:lumMod val="75000"/>
                  </a:schemeClr>
                </a:solidFill>
                <a:ea typeface="Calibri" panose="020F0502020204030204" pitchFamily="34" charset="0"/>
                <a:cs typeface="Times New Roman" panose="02020603050405020304" pitchFamily="18" charset="0"/>
              </a:rPr>
              <a:t>Younger</a:t>
            </a:r>
            <a:r>
              <a:rPr lang="en-AU">
                <a:ea typeface="Calibri" panose="020F0502020204030204" pitchFamily="34" charset="0"/>
                <a:cs typeface="Times New Roman" panose="02020603050405020304" pitchFamily="18" charset="0"/>
              </a:rPr>
              <a:t> students (Brimble, 2016; Marsden et al 2005)</a:t>
            </a:r>
          </a:p>
          <a:p>
            <a:pPr marL="342900" indent="-342900">
              <a:lnSpc>
                <a:spcPct val="150000"/>
              </a:lnSpc>
              <a:buClr>
                <a:schemeClr val="accent1">
                  <a:lumMod val="75000"/>
                </a:schemeClr>
              </a:buClr>
              <a:buFont typeface="Arial" panose="020B0604020202020204" pitchFamily="34" charset="0"/>
              <a:buChar char="•"/>
            </a:pPr>
            <a:r>
              <a:rPr lang="en-AU">
                <a:solidFill>
                  <a:schemeClr val="accent1">
                    <a:lumMod val="75000"/>
                  </a:schemeClr>
                </a:solidFill>
                <a:ea typeface="Calibri" panose="020F0502020204030204" pitchFamily="34" charset="0"/>
                <a:cs typeface="Times New Roman" panose="02020603050405020304" pitchFamily="18" charset="0"/>
              </a:rPr>
              <a:t>Business</a:t>
            </a:r>
            <a:r>
              <a:rPr lang="en-AU">
                <a:ea typeface="Calibri" panose="020F0502020204030204" pitchFamily="34" charset="0"/>
                <a:cs typeface="Times New Roman" panose="02020603050405020304" pitchFamily="18" charset="0"/>
              </a:rPr>
              <a:t> students (McCabe &amp; Trevino, 1995; Smyth &amp; Davis, 2004). </a:t>
            </a:r>
          </a:p>
          <a:p>
            <a:pPr marL="342900" indent="-342900">
              <a:lnSpc>
                <a:spcPct val="150000"/>
              </a:lnSpc>
              <a:buClr>
                <a:schemeClr val="accent1">
                  <a:lumMod val="75000"/>
                </a:schemeClr>
              </a:buClr>
              <a:buFont typeface="Arial" panose="020B0604020202020204" pitchFamily="34" charset="0"/>
              <a:buChar char="•"/>
            </a:pPr>
            <a:r>
              <a:rPr lang="en-AU">
                <a:solidFill>
                  <a:schemeClr val="accent1">
                    <a:lumMod val="75000"/>
                  </a:schemeClr>
                </a:solidFill>
                <a:ea typeface="Calibri" panose="020F0502020204030204" pitchFamily="34" charset="0"/>
                <a:cs typeface="Times New Roman" panose="02020603050405020304" pitchFamily="18" charset="0"/>
              </a:rPr>
              <a:t>Engineering</a:t>
            </a:r>
            <a:r>
              <a:rPr lang="en-AU">
                <a:ea typeface="Calibri" panose="020F0502020204030204" pitchFamily="34" charset="0"/>
                <a:cs typeface="Times New Roman" panose="02020603050405020304" pitchFamily="18" charset="0"/>
              </a:rPr>
              <a:t> students are more likely to cheat than students from all the other disciplines (Marsden et al. 2005; Bretag et al 2018)</a:t>
            </a:r>
          </a:p>
          <a:p>
            <a:pPr marL="342900" indent="-342900">
              <a:lnSpc>
                <a:spcPct val="150000"/>
              </a:lnSpc>
              <a:buClr>
                <a:schemeClr val="accent1">
                  <a:lumMod val="75000"/>
                </a:schemeClr>
              </a:buClr>
              <a:buFont typeface="Arial" panose="020B0604020202020204" pitchFamily="34" charset="0"/>
              <a:buChar char="•"/>
            </a:pPr>
            <a:r>
              <a:rPr lang="en-AU">
                <a:solidFill>
                  <a:schemeClr val="accent1">
                    <a:lumMod val="75000"/>
                  </a:schemeClr>
                </a:solidFill>
                <a:cs typeface="Times New Roman" panose="02020603050405020304" pitchFamily="18" charset="0"/>
              </a:rPr>
              <a:t>International EAL students </a:t>
            </a:r>
            <a:r>
              <a:rPr lang="en-AU">
                <a:cs typeface="Times New Roman" panose="02020603050405020304" pitchFamily="18" charset="0"/>
              </a:rPr>
              <a:t>- Note: it’s language rather than culture which influences behaviour (Bretag et al 2018)</a:t>
            </a:r>
            <a:endParaRPr lang="en-AU"/>
          </a:p>
        </p:txBody>
      </p:sp>
    </p:spTree>
    <p:extLst>
      <p:ext uri="{BB962C8B-B14F-4D97-AF65-F5344CB8AC3E}">
        <p14:creationId xmlns:p14="http://schemas.microsoft.com/office/powerpoint/2010/main" val="1321493674"/>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1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1_Office Theme">
  <a:themeElements>
    <a:clrScheme name="Custom 2">
      <a:dk1>
        <a:srgbClr val="000000"/>
      </a:dk1>
      <a:lt1>
        <a:srgbClr val="FFFFFF"/>
      </a:lt1>
      <a:dk2>
        <a:srgbClr val="003B45"/>
      </a:dk2>
      <a:lt2>
        <a:srgbClr val="E7E6E6"/>
      </a:lt2>
      <a:accent1>
        <a:srgbClr val="00A398"/>
      </a:accent1>
      <a:accent2>
        <a:srgbClr val="003B45"/>
      </a:accent2>
      <a:accent3>
        <a:srgbClr val="F37A8A"/>
      </a:accent3>
      <a:accent4>
        <a:srgbClr val="FEC553"/>
      </a:accent4>
      <a:accent5>
        <a:srgbClr val="A2DADD"/>
      </a:accent5>
      <a:accent6>
        <a:srgbClr val="ED7D31"/>
      </a:accent6>
      <a:hlink>
        <a:srgbClr val="00A398"/>
      </a:hlink>
      <a:folHlink>
        <a:srgbClr val="00A3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eqsaDocumentType xmlns="28b94040-26a8-469a-8038-0c82e6a14f19">
      <Value>Template</Value>
    </TeqsaDocumentType>
    <TeqsaTeam xmlns="28b94040-26a8-469a-8038-0c82e6a14f19">
      <Value>Engagement</Value>
    </TeqsaTeam>
    <Owner xmlns="979ab06a-6535-4638-b59f-980faa50cb4b">
      <UserInfo>
        <DisplayName>Treloar, Karen</DisplayName>
        <AccountId>25</AccountId>
        <AccountType/>
      </UserInfo>
    </Owner>
  </documentManagement>
</p:properties>
</file>

<file path=customXml/item2.xml><?xml version="1.0" encoding="utf-8"?>
<ct:contentTypeSchema xmlns:ct="http://schemas.microsoft.com/office/2006/metadata/contentType" xmlns:ma="http://schemas.microsoft.com/office/2006/metadata/properties/metaAttributes" ct:_="" ma:_="" ma:contentTypeName="Resource Item" ma:contentTypeID="0x01010037581DFBB9924576A005A4A1995DD10D001BC120C84BAF1049BC9567D96DB3AF79" ma:contentTypeVersion="12" ma:contentTypeDescription="Resource Item" ma:contentTypeScope="" ma:versionID="5de3d7ee1f5adc48edc3f12dfad11722">
  <xsd:schema xmlns:xsd="http://www.w3.org/2001/XMLSchema" xmlns:xs="http://www.w3.org/2001/XMLSchema" xmlns:p="http://schemas.microsoft.com/office/2006/metadata/properties" xmlns:ns2="28b94040-26a8-469a-8038-0c82e6a14f19" xmlns:ns3="979ab06a-6535-4638-b59f-980faa50cb4b" targetNamespace="http://schemas.microsoft.com/office/2006/metadata/properties" ma:root="true" ma:fieldsID="93d8db10b8d4925e45b8b36cddb0a151" ns2:_="" ns3:_="">
    <xsd:import namespace="28b94040-26a8-469a-8038-0c82e6a14f19"/>
    <xsd:import namespace="979ab06a-6535-4638-b59f-980faa50cb4b"/>
    <xsd:element name="properties">
      <xsd:complexType>
        <xsd:sequence>
          <xsd:element name="documentManagement">
            <xsd:complexType>
              <xsd:all>
                <xsd:element ref="ns2:TeqsaDocumentType" minOccurs="0"/>
                <xsd:element ref="ns2:TeqsaTeam" minOccurs="0"/>
                <xsd:element ref="ns3:Own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b94040-26a8-469a-8038-0c82e6a14f19" elementFormDefault="qualified">
    <xsd:import namespace="http://schemas.microsoft.com/office/2006/documentManagement/types"/>
    <xsd:import namespace="http://schemas.microsoft.com/office/infopath/2007/PartnerControls"/>
    <xsd:element name="TeqsaDocumentType" ma:index="1" nillable="true" ma:displayName="Type" ma:format="Dropdown" ma:internalName="TeqsaDocumentType" ma:readOnly="false" ma:requiredMultiChoice="true">
      <xsd:complexType>
        <xsd:complexContent>
          <xsd:extension base="dms:MultiChoice">
            <xsd:sequence>
              <xsd:element name="Value" maxOccurs="unbounded" minOccurs="0" nillable="true">
                <xsd:simpleType>
                  <xsd:restriction base="dms:Choice">
                    <xsd:enumeration value="Policy"/>
                    <xsd:enumeration value="Procedure"/>
                    <xsd:enumeration value="Form"/>
                    <xsd:enumeration value="Template"/>
                    <xsd:enumeration value="Knowledge Article"/>
                    <xsd:enumeration value="Other"/>
                  </xsd:restriction>
                </xsd:simpleType>
              </xsd:element>
            </xsd:sequence>
          </xsd:extension>
        </xsd:complexContent>
      </xsd:complexType>
    </xsd:element>
    <xsd:element name="TeqsaTeam" ma:index="2" nillable="true" ma:displayName="Team" ma:format="Dropdown" ma:internalName="TeqsaTeam" ma:requiredMultiChoice="true">
      <xsd:complexType>
        <xsd:complexContent>
          <xsd:extension base="dms:MultiChoice">
            <xsd:sequence>
              <xsd:element name="Value" maxOccurs="unbounded" minOccurs="0" nillable="true">
                <xsd:simpleType>
                  <xsd:restriction base="dms:Choice">
                    <xsd:enumeration value="Acknowledgement of Country"/>
                    <xsd:enumeration value="APS Employee Census"/>
                    <xsd:enumeration value="Assessment and Investigations"/>
                    <xsd:enumeration value="Assurance"/>
                    <xsd:enumeration value="Business Solutions"/>
                    <xsd:enumeration value="Case Management Handbook"/>
                    <xsd:enumeration value="Commission"/>
                    <xsd:enumeration value="Corporate"/>
                    <xsd:enumeration value="CRM"/>
                    <xsd:enumeration value="Emergency"/>
                    <xsd:enumeration value="Engagement"/>
                    <xsd:enumeration value="Enterprise Agreement"/>
                    <xsd:enumeration value="Executive Office"/>
                    <xsd:enumeration value="Finance"/>
                    <xsd:enumeration value="Governance"/>
                    <xsd:enumeration value="HR Policies and Procedures"/>
                    <xsd:enumeration value="Inclusion and Diversity"/>
                    <xsd:enumeration value="IT"/>
                    <xsd:enumeration value="Learning Committee"/>
                    <xsd:enumeration value="Learning Development"/>
                    <xsd:enumeration value="Legal"/>
                    <xsd:enumeration value="Parliamentary Liaison"/>
                    <xsd:enumeration value="People and Capability"/>
                    <xsd:enumeration value="Policy and Analysis"/>
                    <xsd:enumeration value="Security"/>
                    <xsd:enumeration value="SMT"/>
                    <xsd:enumeration value="Social club"/>
                    <xsd:enumeration value="Specialisation"/>
                    <xsd:enumeration value="Staff Consultative Committee"/>
                    <xsd:enumeration value="Thematic Analysis"/>
                    <xsd:enumeration value="Work Health and Safety Committee"/>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79ab06a-6535-4638-b59f-980faa50cb4b" elementFormDefault="qualified">
    <xsd:import namespace="http://schemas.microsoft.com/office/2006/documentManagement/types"/>
    <xsd:import namespace="http://schemas.microsoft.com/office/infopath/2007/PartnerControls"/>
    <xsd:element name="Owner" ma:index="10" nillable="true" ma:displayName="Owner" ma:list="UserInfo" ma:SharePointGroup="0" ma:internalName="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axOccurs="1" ma:index="0"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A4054B-78CB-4D12-9474-2E6DC19C55FE}">
  <ds:schemaRefs>
    <ds:schemaRef ds:uri="28b94040-26a8-469a-8038-0c82e6a14f19"/>
    <ds:schemaRef ds:uri="http://schemas.microsoft.com/office/2006/documentManagement/types"/>
    <ds:schemaRef ds:uri="979ab06a-6535-4638-b59f-980faa50cb4b"/>
    <ds:schemaRef ds:uri="http://purl.org/dc/terms/"/>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2CB44FCD-49A6-4D0D-BE48-1BCCA7F8B5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b94040-26a8-469a-8038-0c82e6a14f19"/>
    <ds:schemaRef ds:uri="979ab06a-6535-4638-b59f-980faa50cb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8AE30E0-F754-4B2D-BB19-77210D66B1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309</TotalTime>
  <Words>5552</Words>
  <Application>Microsoft Office PowerPoint</Application>
  <PresentationFormat>Widescreen</PresentationFormat>
  <Paragraphs>633</Paragraphs>
  <Slides>67</Slides>
  <Notes>67</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67</vt:i4>
      </vt:variant>
    </vt:vector>
  </HeadingPairs>
  <TitlesOfParts>
    <vt:vector size="77" baseType="lpstr">
      <vt:lpstr>Arial</vt:lpstr>
      <vt:lpstr>Calibri</vt:lpstr>
      <vt:lpstr>Calibri Light</vt:lpstr>
      <vt:lpstr>Times New Roman</vt:lpstr>
      <vt:lpstr>Verdana</vt:lpstr>
      <vt:lpstr>Wingdings</vt:lpstr>
      <vt:lpstr>Retrospect</vt:lpstr>
      <vt:lpstr>1_Retrospect</vt:lpstr>
      <vt:lpstr>1_Office Theme</vt:lpstr>
      <vt:lpstr>Acrobat Document</vt:lpstr>
      <vt:lpstr>Academic integrity in Australian higher education: A national priority</vt:lpstr>
      <vt:lpstr>Pre-workshop survey</vt:lpstr>
      <vt:lpstr>Outline of workshop</vt:lpstr>
      <vt:lpstr>Defining academic integrity</vt:lpstr>
      <vt:lpstr>TEQSA and the Higher Education Standards Framework</vt:lpstr>
      <vt:lpstr>Model statement of commitment to academic integrity</vt:lpstr>
      <vt:lpstr>Understandings of academic integrity</vt:lpstr>
      <vt:lpstr>The research: prevalence of student cheating </vt:lpstr>
      <vt:lpstr>Who cheats?</vt:lpstr>
      <vt:lpstr>Australian scholarship</vt:lpstr>
      <vt:lpstr>The Australian academic integrity context</vt:lpstr>
      <vt:lpstr>PowerPoint Presentation</vt:lpstr>
      <vt:lpstr>Contract cheating: Australian leadership</vt:lpstr>
      <vt:lpstr>Contract cheating: A definition</vt:lpstr>
      <vt:lpstr>Prevalence of Contract Cheating </vt:lpstr>
      <vt:lpstr>Who engages in contract cheating?</vt:lpstr>
      <vt:lpstr>Contract cheating online services</vt:lpstr>
      <vt:lpstr>Vulnerability of students to persuasive messages of online contract cheating services</vt:lpstr>
      <vt:lpstr>Why students plagiarise and cheat</vt:lpstr>
      <vt:lpstr>Why students plagiarise and cheat…</vt:lpstr>
      <vt:lpstr>Why students choose not to cheat</vt:lpstr>
      <vt:lpstr>PowerPoint Presentation</vt:lpstr>
      <vt:lpstr>Contract cheating</vt:lpstr>
      <vt:lpstr>Policies and procedures to promote and uphold academic integrity </vt:lpstr>
      <vt:lpstr>Implementing academic integrity policy</vt:lpstr>
      <vt:lpstr>Examples of good policy</vt:lpstr>
      <vt:lpstr>Griffith University Academic Integrity webpage https://www.griffith.edu.au/academic-integrity/policies-and-procedures </vt:lpstr>
      <vt:lpstr>Identifying and responding to breaches</vt:lpstr>
      <vt:lpstr>Identifying and responding to breaches - example</vt:lpstr>
      <vt:lpstr>PowerPoint Presentation</vt:lpstr>
      <vt:lpstr>Policies and procedures to promote academic integrity</vt:lpstr>
      <vt:lpstr>Actions to mitigate risks to academic integrity </vt:lpstr>
      <vt:lpstr>Actions to mitigate risks to academic integrity… </vt:lpstr>
      <vt:lpstr>The teaching and learning environment</vt:lpstr>
      <vt:lpstr>Managing risk for different assessment types</vt:lpstr>
      <vt:lpstr>Discussion</vt:lpstr>
      <vt:lpstr>Training and guidance for staff and students</vt:lpstr>
      <vt:lpstr>Training and guidance for staff and students - example  </vt:lpstr>
      <vt:lpstr>Training and guidance for staff and students  example</vt:lpstr>
      <vt:lpstr>Training and guidance for staff and students - example</vt:lpstr>
      <vt:lpstr>Consequences for breaches</vt:lpstr>
      <vt:lpstr>Clear guidelines to ensure consistent outcomes - example </vt:lpstr>
      <vt:lpstr>Contract cheating often goes unreported </vt:lpstr>
      <vt:lpstr>Substantiating contract cheating</vt:lpstr>
      <vt:lpstr>Substantiating contract cheating</vt:lpstr>
      <vt:lpstr>Consequences for contract cheating</vt:lpstr>
      <vt:lpstr>Building a culture of academic integrity</vt:lpstr>
      <vt:lpstr>Make academic integrity visible  </vt:lpstr>
      <vt:lpstr>Talk to students</vt:lpstr>
      <vt:lpstr>Partner with students </vt:lpstr>
      <vt:lpstr>Partner with students</vt:lpstr>
      <vt:lpstr>Students as academic integrity champions</vt:lpstr>
      <vt:lpstr>More examples of partnering with students</vt:lpstr>
      <vt:lpstr>International Day of Action Against Contract Cheating</vt:lpstr>
      <vt:lpstr>Discussion</vt:lpstr>
      <vt:lpstr>Transformational change (Spies &amp; McNeill, TEQSA 2017) </vt:lpstr>
      <vt:lpstr>Sustainable change</vt:lpstr>
      <vt:lpstr>Discussion</vt:lpstr>
      <vt:lpstr>Post-workshop survey</vt:lpstr>
      <vt:lpstr>Acknowledgements</vt:lpstr>
      <vt:lpstr>References</vt:lpstr>
      <vt:lpstr>References</vt:lpstr>
      <vt:lpstr>References</vt:lpstr>
      <vt:lpstr>References</vt:lpstr>
      <vt:lpstr>References</vt:lpstr>
      <vt:lpstr>Links to academic integrity organisations</vt:lpstr>
      <vt:lpstr>Links to Australian academic integrity research projects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Academic integrity in Australian higher education</dc:title>
  <dc:creator>Ben Fulford</dc:creator>
  <cp:lastModifiedBy>Hewitt-McManus, Tom</cp:lastModifiedBy>
  <cp:revision>124</cp:revision>
  <dcterms:created xsi:type="dcterms:W3CDTF">2017-07-19T01:32:31Z</dcterms:created>
  <dcterms:modified xsi:type="dcterms:W3CDTF">2020-02-04T02:27:24Z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0x01010037581DFBB9924576A005A4A1995DD10D001BC120C84BAF1049BC9567D96DB3AF79</vt:lpwstr>
  </property>
  <property fmtid="{D5CDD505-2E9C-101B-9397-08002B2CF9AE}" pid="3" name="Team">
    <vt:lpwstr>45;#Comms and International|f1db5572-7306-443e-a442-d56c9f2c52d1</vt:lpwstr>
  </property>
</Properties>
</file>